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2"/>
  </p:notesMasterIdLst>
  <p:sldIdLst>
    <p:sldId id="274" r:id="rId5"/>
    <p:sldId id="308" r:id="rId6"/>
    <p:sldId id="257" r:id="rId7"/>
    <p:sldId id="309" r:id="rId8"/>
    <p:sldId id="312" r:id="rId9"/>
    <p:sldId id="313" r:id="rId10"/>
    <p:sldId id="314" r:id="rId11"/>
    <p:sldId id="315" r:id="rId12"/>
    <p:sldId id="322" r:id="rId13"/>
    <p:sldId id="321" r:id="rId14"/>
    <p:sldId id="316" r:id="rId15"/>
    <p:sldId id="318" r:id="rId16"/>
    <p:sldId id="319" r:id="rId17"/>
    <p:sldId id="320" r:id="rId18"/>
    <p:sldId id="323" r:id="rId19"/>
    <p:sldId id="324" r:id="rId20"/>
    <p:sldId id="32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3EB976-56E5-462A-BED2-54B9378C204C}" v="5" dt="2021-08-13T03:01:55.1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2009" autoAdjust="0"/>
  </p:normalViewPr>
  <p:slideViewPr>
    <p:cSldViewPr snapToGrid="0">
      <p:cViewPr varScale="1">
        <p:scale>
          <a:sx n="103" d="100"/>
          <a:sy n="103" d="100"/>
        </p:scale>
        <p:origin x="12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ong Kai Hao" userId="30103e79-079e-40c5-9ba2-b507c3fd0212" providerId="ADAL" clId="{993EB976-56E5-462A-BED2-54B9378C204C}"/>
    <pc:docChg chg="undo custSel modSld">
      <pc:chgData name="Chong Kai Hao" userId="30103e79-079e-40c5-9ba2-b507c3fd0212" providerId="ADAL" clId="{993EB976-56E5-462A-BED2-54B9378C204C}" dt="2021-08-13T03:04:52.538" v="428" actId="20577"/>
      <pc:docMkLst>
        <pc:docMk/>
      </pc:docMkLst>
      <pc:sldChg chg="modSp mod">
        <pc:chgData name="Chong Kai Hao" userId="30103e79-079e-40c5-9ba2-b507c3fd0212" providerId="ADAL" clId="{993EB976-56E5-462A-BED2-54B9378C204C}" dt="2021-08-13T02:49:33.608" v="3" actId="255"/>
        <pc:sldMkLst>
          <pc:docMk/>
          <pc:sldMk cId="3833115427" sldId="309"/>
        </pc:sldMkLst>
        <pc:spChg chg="mod">
          <ac:chgData name="Chong Kai Hao" userId="30103e79-079e-40c5-9ba2-b507c3fd0212" providerId="ADAL" clId="{993EB976-56E5-462A-BED2-54B9378C204C}" dt="2021-08-13T02:49:33.608" v="3" actId="255"/>
          <ac:spMkLst>
            <pc:docMk/>
            <pc:sldMk cId="3833115427" sldId="309"/>
            <ac:spMk id="3" creationId="{1D1414F0-5BC2-46B1-B9F2-9E192260DA7D}"/>
          </ac:spMkLst>
        </pc:spChg>
      </pc:sldChg>
      <pc:sldChg chg="addSp delSp modSp mod">
        <pc:chgData name="Chong Kai Hao" userId="30103e79-079e-40c5-9ba2-b507c3fd0212" providerId="ADAL" clId="{993EB976-56E5-462A-BED2-54B9378C204C}" dt="2021-08-13T02:53:36.917" v="138" actId="13926"/>
        <pc:sldMkLst>
          <pc:docMk/>
          <pc:sldMk cId="1327729468" sldId="312"/>
        </pc:sldMkLst>
        <pc:spChg chg="mod">
          <ac:chgData name="Chong Kai Hao" userId="30103e79-079e-40c5-9ba2-b507c3fd0212" providerId="ADAL" clId="{993EB976-56E5-462A-BED2-54B9378C204C}" dt="2021-08-13T02:53:36.917" v="138" actId="13926"/>
          <ac:spMkLst>
            <pc:docMk/>
            <pc:sldMk cId="1327729468" sldId="312"/>
            <ac:spMk id="3" creationId="{C151A351-8A87-49A6-A87D-320DF5F7636E}"/>
          </ac:spMkLst>
        </pc:spChg>
        <pc:picChg chg="add mod modCrop">
          <ac:chgData name="Chong Kai Hao" userId="30103e79-079e-40c5-9ba2-b507c3fd0212" providerId="ADAL" clId="{993EB976-56E5-462A-BED2-54B9378C204C}" dt="2021-08-13T02:51:44.619" v="33" actId="1076"/>
          <ac:picMkLst>
            <pc:docMk/>
            <pc:sldMk cId="1327729468" sldId="312"/>
            <ac:picMk id="4" creationId="{082A04DF-B89C-4698-909B-75DB4C2D1929}"/>
          </ac:picMkLst>
        </pc:picChg>
        <pc:picChg chg="del">
          <ac:chgData name="Chong Kai Hao" userId="30103e79-079e-40c5-9ba2-b507c3fd0212" providerId="ADAL" clId="{993EB976-56E5-462A-BED2-54B9378C204C}" dt="2021-08-13T02:51:25.611" v="30" actId="478"/>
          <ac:picMkLst>
            <pc:docMk/>
            <pc:sldMk cId="1327729468" sldId="312"/>
            <ac:picMk id="6" creationId="{70771293-431C-4F8D-9AAE-EA1622F1B51B}"/>
          </ac:picMkLst>
        </pc:picChg>
      </pc:sldChg>
      <pc:sldChg chg="modSp mod">
        <pc:chgData name="Chong Kai Hao" userId="30103e79-079e-40c5-9ba2-b507c3fd0212" providerId="ADAL" clId="{993EB976-56E5-462A-BED2-54B9378C204C}" dt="2021-08-13T02:54:11.457" v="171" actId="20577"/>
        <pc:sldMkLst>
          <pc:docMk/>
          <pc:sldMk cId="2881834513" sldId="313"/>
        </pc:sldMkLst>
        <pc:spChg chg="mod">
          <ac:chgData name="Chong Kai Hao" userId="30103e79-079e-40c5-9ba2-b507c3fd0212" providerId="ADAL" clId="{993EB976-56E5-462A-BED2-54B9378C204C}" dt="2021-08-13T02:54:11.457" v="171" actId="20577"/>
          <ac:spMkLst>
            <pc:docMk/>
            <pc:sldMk cId="2881834513" sldId="313"/>
            <ac:spMk id="3" creationId="{A27FC7C1-BE42-4768-9E3B-1D296C89863A}"/>
          </ac:spMkLst>
        </pc:spChg>
      </pc:sldChg>
      <pc:sldChg chg="modSp mod">
        <pc:chgData name="Chong Kai Hao" userId="30103e79-079e-40c5-9ba2-b507c3fd0212" providerId="ADAL" clId="{993EB976-56E5-462A-BED2-54B9378C204C}" dt="2021-08-13T02:56:38.895" v="195" actId="20577"/>
        <pc:sldMkLst>
          <pc:docMk/>
          <pc:sldMk cId="257531063" sldId="318"/>
        </pc:sldMkLst>
        <pc:spChg chg="mod">
          <ac:chgData name="Chong Kai Hao" userId="30103e79-079e-40c5-9ba2-b507c3fd0212" providerId="ADAL" clId="{993EB976-56E5-462A-BED2-54B9378C204C}" dt="2021-08-13T02:56:38.895" v="195" actId="20577"/>
          <ac:spMkLst>
            <pc:docMk/>
            <pc:sldMk cId="257531063" sldId="318"/>
            <ac:spMk id="3" creationId="{9F8CC8F2-C589-4935-B3D8-B572CCC4A9F6}"/>
          </ac:spMkLst>
        </pc:spChg>
      </pc:sldChg>
      <pc:sldChg chg="modSp mod">
        <pc:chgData name="Chong Kai Hao" userId="30103e79-079e-40c5-9ba2-b507c3fd0212" providerId="ADAL" clId="{993EB976-56E5-462A-BED2-54B9378C204C}" dt="2021-08-13T02:59:03.804" v="368" actId="20577"/>
        <pc:sldMkLst>
          <pc:docMk/>
          <pc:sldMk cId="42572949" sldId="319"/>
        </pc:sldMkLst>
        <pc:spChg chg="mod">
          <ac:chgData name="Chong Kai Hao" userId="30103e79-079e-40c5-9ba2-b507c3fd0212" providerId="ADAL" clId="{993EB976-56E5-462A-BED2-54B9378C204C}" dt="2021-08-13T02:59:03.804" v="368" actId="20577"/>
          <ac:spMkLst>
            <pc:docMk/>
            <pc:sldMk cId="42572949" sldId="319"/>
            <ac:spMk id="3" creationId="{0213C6B8-5815-424D-A59A-08E638A2DDDF}"/>
          </ac:spMkLst>
        </pc:spChg>
      </pc:sldChg>
      <pc:sldChg chg="modSp mod">
        <pc:chgData name="Chong Kai Hao" userId="30103e79-079e-40c5-9ba2-b507c3fd0212" providerId="ADAL" clId="{993EB976-56E5-462A-BED2-54B9378C204C}" dt="2021-08-13T02:55:38.862" v="183" actId="20577"/>
        <pc:sldMkLst>
          <pc:docMk/>
          <pc:sldMk cId="2186461003" sldId="321"/>
        </pc:sldMkLst>
        <pc:spChg chg="mod">
          <ac:chgData name="Chong Kai Hao" userId="30103e79-079e-40c5-9ba2-b507c3fd0212" providerId="ADAL" clId="{993EB976-56E5-462A-BED2-54B9378C204C}" dt="2021-08-13T02:55:38.862" v="183" actId="20577"/>
          <ac:spMkLst>
            <pc:docMk/>
            <pc:sldMk cId="2186461003" sldId="321"/>
            <ac:spMk id="3" creationId="{EED4361B-457A-43F8-8276-724593DF245B}"/>
          </ac:spMkLst>
        </pc:spChg>
      </pc:sldChg>
      <pc:sldChg chg="addSp delSp modSp mod">
        <pc:chgData name="Chong Kai Hao" userId="30103e79-079e-40c5-9ba2-b507c3fd0212" providerId="ADAL" clId="{993EB976-56E5-462A-BED2-54B9378C204C}" dt="2021-08-13T03:04:31.564" v="409" actId="313"/>
        <pc:sldMkLst>
          <pc:docMk/>
          <pc:sldMk cId="79693159" sldId="323"/>
        </pc:sldMkLst>
        <pc:spChg chg="mod">
          <ac:chgData name="Chong Kai Hao" userId="30103e79-079e-40c5-9ba2-b507c3fd0212" providerId="ADAL" clId="{993EB976-56E5-462A-BED2-54B9378C204C}" dt="2021-08-13T03:04:31.564" v="409" actId="313"/>
          <ac:spMkLst>
            <pc:docMk/>
            <pc:sldMk cId="79693159" sldId="323"/>
            <ac:spMk id="3" creationId="{173FDBE1-4F8E-4BA9-8FB9-3A22429689A2}"/>
          </ac:spMkLst>
        </pc:spChg>
        <pc:spChg chg="add del mod">
          <ac:chgData name="Chong Kai Hao" userId="30103e79-079e-40c5-9ba2-b507c3fd0212" providerId="ADAL" clId="{993EB976-56E5-462A-BED2-54B9378C204C}" dt="2021-08-13T03:01:54.625" v="380" actId="478"/>
          <ac:spMkLst>
            <pc:docMk/>
            <pc:sldMk cId="79693159" sldId="323"/>
            <ac:spMk id="5" creationId="{D6821799-D639-4C53-B3C1-A51F89E919DC}"/>
          </ac:spMkLst>
        </pc:spChg>
        <pc:picChg chg="add del mod modCrop">
          <ac:chgData name="Chong Kai Hao" userId="30103e79-079e-40c5-9ba2-b507c3fd0212" providerId="ADAL" clId="{993EB976-56E5-462A-BED2-54B9378C204C}" dt="2021-08-13T03:01:53.048" v="379" actId="478"/>
          <ac:picMkLst>
            <pc:docMk/>
            <pc:sldMk cId="79693159" sldId="323"/>
            <ac:picMk id="4" creationId="{B91EB0EC-7A35-49C7-8A33-612D7E60DFC1}"/>
          </ac:picMkLst>
        </pc:picChg>
        <pc:picChg chg="add mod modCrop">
          <ac:chgData name="Chong Kai Hao" userId="30103e79-079e-40c5-9ba2-b507c3fd0212" providerId="ADAL" clId="{993EB976-56E5-462A-BED2-54B9378C204C}" dt="2021-08-13T03:02:23.334" v="386" actId="732"/>
          <ac:picMkLst>
            <pc:docMk/>
            <pc:sldMk cId="79693159" sldId="323"/>
            <ac:picMk id="6" creationId="{685F8ADB-B7C7-4664-BD2C-00E807085BC6}"/>
          </ac:picMkLst>
        </pc:picChg>
      </pc:sldChg>
      <pc:sldChg chg="modSp mod">
        <pc:chgData name="Chong Kai Hao" userId="30103e79-079e-40c5-9ba2-b507c3fd0212" providerId="ADAL" clId="{993EB976-56E5-462A-BED2-54B9378C204C}" dt="2021-08-13T03:04:52.538" v="428" actId="20577"/>
        <pc:sldMkLst>
          <pc:docMk/>
          <pc:sldMk cId="454029920" sldId="324"/>
        </pc:sldMkLst>
        <pc:spChg chg="mod">
          <ac:chgData name="Chong Kai Hao" userId="30103e79-079e-40c5-9ba2-b507c3fd0212" providerId="ADAL" clId="{993EB976-56E5-462A-BED2-54B9378C204C}" dt="2021-08-13T03:04:52.538" v="428" actId="20577"/>
          <ac:spMkLst>
            <pc:docMk/>
            <pc:sldMk cId="454029920" sldId="324"/>
            <ac:spMk id="3" creationId="{657E424F-C3BE-4953-A930-48967EEC9845}"/>
          </ac:spMkLst>
        </pc:spChg>
      </pc:sldChg>
    </pc:docChg>
  </pc:docChgLst>
  <pc:docChgLst>
    <pc:chgData name="Chong Kai Hao" userId="30103e79-079e-40c5-9ba2-b507c3fd0212" providerId="ADAL" clId="{2E7F69D2-DE1D-48B7-AC4E-F79E66D63006}"/>
    <pc:docChg chg="custSel addSld delSld modSld">
      <pc:chgData name="Chong Kai Hao" userId="30103e79-079e-40c5-9ba2-b507c3fd0212" providerId="ADAL" clId="{2E7F69D2-DE1D-48B7-AC4E-F79E66D63006}" dt="2021-08-11T10:59:44.508" v="1113" actId="20577"/>
      <pc:docMkLst>
        <pc:docMk/>
      </pc:docMkLst>
      <pc:sldChg chg="modSp mod">
        <pc:chgData name="Chong Kai Hao" userId="30103e79-079e-40c5-9ba2-b507c3fd0212" providerId="ADAL" clId="{2E7F69D2-DE1D-48B7-AC4E-F79E66D63006}" dt="2021-08-11T10:56:11.871" v="1033" actId="20577"/>
        <pc:sldMkLst>
          <pc:docMk/>
          <pc:sldMk cId="0" sldId="257"/>
        </pc:sldMkLst>
        <pc:spChg chg="mod">
          <ac:chgData name="Chong Kai Hao" userId="30103e79-079e-40c5-9ba2-b507c3fd0212" providerId="ADAL" clId="{2E7F69D2-DE1D-48B7-AC4E-F79E66D63006}" dt="2021-08-11T10:56:11.871" v="1033" actId="20577"/>
          <ac:spMkLst>
            <pc:docMk/>
            <pc:sldMk cId="0" sldId="257"/>
            <ac:spMk id="553" creationId="{00000000-0000-0000-0000-000000000000}"/>
          </ac:spMkLst>
        </pc:spChg>
      </pc:sldChg>
      <pc:sldChg chg="modSp mod">
        <pc:chgData name="Chong Kai Hao" userId="30103e79-079e-40c5-9ba2-b507c3fd0212" providerId="ADAL" clId="{2E7F69D2-DE1D-48B7-AC4E-F79E66D63006}" dt="2021-08-11T10:58:36.465" v="1082" actId="20577"/>
        <pc:sldMkLst>
          <pc:docMk/>
          <pc:sldMk cId="3833115427" sldId="309"/>
        </pc:sldMkLst>
        <pc:spChg chg="mod">
          <ac:chgData name="Chong Kai Hao" userId="30103e79-079e-40c5-9ba2-b507c3fd0212" providerId="ADAL" clId="{2E7F69D2-DE1D-48B7-AC4E-F79E66D63006}" dt="2021-08-11T10:58:36.465" v="1082" actId="20577"/>
          <ac:spMkLst>
            <pc:docMk/>
            <pc:sldMk cId="3833115427" sldId="309"/>
            <ac:spMk id="3" creationId="{1D1414F0-5BC2-46B1-B9F2-9E192260DA7D}"/>
          </ac:spMkLst>
        </pc:spChg>
      </pc:sldChg>
      <pc:sldChg chg="modSp mod">
        <pc:chgData name="Chong Kai Hao" userId="30103e79-079e-40c5-9ba2-b507c3fd0212" providerId="ADAL" clId="{2E7F69D2-DE1D-48B7-AC4E-F79E66D63006}" dt="2021-08-11T10:59:44.508" v="1113" actId="20577"/>
        <pc:sldMkLst>
          <pc:docMk/>
          <pc:sldMk cId="1327729468" sldId="312"/>
        </pc:sldMkLst>
        <pc:spChg chg="mod">
          <ac:chgData name="Chong Kai Hao" userId="30103e79-079e-40c5-9ba2-b507c3fd0212" providerId="ADAL" clId="{2E7F69D2-DE1D-48B7-AC4E-F79E66D63006}" dt="2021-08-11T10:59:44.508" v="1113" actId="20577"/>
          <ac:spMkLst>
            <pc:docMk/>
            <pc:sldMk cId="1327729468" sldId="312"/>
            <ac:spMk id="3" creationId="{C151A351-8A87-49A6-A87D-320DF5F7636E}"/>
          </ac:spMkLst>
        </pc:spChg>
      </pc:sldChg>
      <pc:sldChg chg="modSp mod">
        <pc:chgData name="Chong Kai Hao" userId="30103e79-079e-40c5-9ba2-b507c3fd0212" providerId="ADAL" clId="{2E7F69D2-DE1D-48B7-AC4E-F79E66D63006}" dt="2021-08-11T10:49:27.726" v="589" actId="20577"/>
        <pc:sldMkLst>
          <pc:docMk/>
          <pc:sldMk cId="257531063" sldId="318"/>
        </pc:sldMkLst>
        <pc:spChg chg="mod">
          <ac:chgData name="Chong Kai Hao" userId="30103e79-079e-40c5-9ba2-b507c3fd0212" providerId="ADAL" clId="{2E7F69D2-DE1D-48B7-AC4E-F79E66D63006}" dt="2021-08-11T10:49:08.469" v="557" actId="20577"/>
          <ac:spMkLst>
            <pc:docMk/>
            <pc:sldMk cId="257531063" sldId="318"/>
            <ac:spMk id="2" creationId="{9365E3EB-2A3D-4B1F-88AE-92FC4BC70906}"/>
          </ac:spMkLst>
        </pc:spChg>
        <pc:spChg chg="mod">
          <ac:chgData name="Chong Kai Hao" userId="30103e79-079e-40c5-9ba2-b507c3fd0212" providerId="ADAL" clId="{2E7F69D2-DE1D-48B7-AC4E-F79E66D63006}" dt="2021-08-11T10:49:27.726" v="589" actId="20577"/>
          <ac:spMkLst>
            <pc:docMk/>
            <pc:sldMk cId="257531063" sldId="318"/>
            <ac:spMk id="3" creationId="{9F8CC8F2-C589-4935-B3D8-B572CCC4A9F6}"/>
          </ac:spMkLst>
        </pc:spChg>
      </pc:sldChg>
      <pc:sldChg chg="modSp mod">
        <pc:chgData name="Chong Kai Hao" userId="30103e79-079e-40c5-9ba2-b507c3fd0212" providerId="ADAL" clId="{2E7F69D2-DE1D-48B7-AC4E-F79E66D63006}" dt="2021-08-11T10:07:39.927" v="531" actId="20577"/>
        <pc:sldMkLst>
          <pc:docMk/>
          <pc:sldMk cId="2739541982" sldId="322"/>
        </pc:sldMkLst>
        <pc:spChg chg="mod">
          <ac:chgData name="Chong Kai Hao" userId="30103e79-079e-40c5-9ba2-b507c3fd0212" providerId="ADAL" clId="{2E7F69D2-DE1D-48B7-AC4E-F79E66D63006}" dt="2021-08-11T10:07:39.927" v="531" actId="20577"/>
          <ac:spMkLst>
            <pc:docMk/>
            <pc:sldMk cId="2739541982" sldId="322"/>
            <ac:spMk id="3" creationId="{0D284173-4EFC-4A1A-8D00-B807749EF206}"/>
          </ac:spMkLst>
        </pc:spChg>
      </pc:sldChg>
      <pc:sldChg chg="modSp mod">
        <pc:chgData name="Chong Kai Hao" userId="30103e79-079e-40c5-9ba2-b507c3fd0212" providerId="ADAL" clId="{2E7F69D2-DE1D-48B7-AC4E-F79E66D63006}" dt="2021-08-11T09:59:35.896" v="6" actId="20577"/>
        <pc:sldMkLst>
          <pc:docMk/>
          <pc:sldMk cId="79693159" sldId="323"/>
        </pc:sldMkLst>
        <pc:spChg chg="mod">
          <ac:chgData name="Chong Kai Hao" userId="30103e79-079e-40c5-9ba2-b507c3fd0212" providerId="ADAL" clId="{2E7F69D2-DE1D-48B7-AC4E-F79E66D63006}" dt="2021-08-11T09:59:35.896" v="6" actId="20577"/>
          <ac:spMkLst>
            <pc:docMk/>
            <pc:sldMk cId="79693159" sldId="323"/>
            <ac:spMk id="2" creationId="{20ED14A9-2B02-409A-A676-14273AC8A5F8}"/>
          </ac:spMkLst>
        </pc:spChg>
      </pc:sldChg>
      <pc:sldChg chg="addSp modSp new mod">
        <pc:chgData name="Chong Kai Hao" userId="30103e79-079e-40c5-9ba2-b507c3fd0212" providerId="ADAL" clId="{2E7F69D2-DE1D-48B7-AC4E-F79E66D63006}" dt="2021-08-11T10:55:14.013" v="1008" actId="113"/>
        <pc:sldMkLst>
          <pc:docMk/>
          <pc:sldMk cId="454029920" sldId="324"/>
        </pc:sldMkLst>
        <pc:spChg chg="mod">
          <ac:chgData name="Chong Kai Hao" userId="30103e79-079e-40c5-9ba2-b507c3fd0212" providerId="ADAL" clId="{2E7F69D2-DE1D-48B7-AC4E-F79E66D63006}" dt="2021-08-11T10:00:07.436" v="81" actId="20577"/>
          <ac:spMkLst>
            <pc:docMk/>
            <pc:sldMk cId="454029920" sldId="324"/>
            <ac:spMk id="2" creationId="{1B544663-80A9-4F51-9A8A-3967F16689D9}"/>
          </ac:spMkLst>
        </pc:spChg>
        <pc:spChg chg="mod">
          <ac:chgData name="Chong Kai Hao" userId="30103e79-079e-40c5-9ba2-b507c3fd0212" providerId="ADAL" clId="{2E7F69D2-DE1D-48B7-AC4E-F79E66D63006}" dt="2021-08-11T10:55:14.013" v="1008" actId="113"/>
          <ac:spMkLst>
            <pc:docMk/>
            <pc:sldMk cId="454029920" sldId="324"/>
            <ac:spMk id="3" creationId="{657E424F-C3BE-4953-A930-48967EEC9845}"/>
          </ac:spMkLst>
        </pc:spChg>
        <pc:picChg chg="add mod modCrop">
          <ac:chgData name="Chong Kai Hao" userId="30103e79-079e-40c5-9ba2-b507c3fd0212" providerId="ADAL" clId="{2E7F69D2-DE1D-48B7-AC4E-F79E66D63006}" dt="2021-08-11T10:54:29.753" v="990" actId="1076"/>
          <ac:picMkLst>
            <pc:docMk/>
            <pc:sldMk cId="454029920" sldId="324"/>
            <ac:picMk id="4" creationId="{1635FC46-B248-4187-AE2D-65F3AF91CAB8}"/>
          </ac:picMkLst>
        </pc:picChg>
      </pc:sldChg>
      <pc:sldChg chg="new del">
        <pc:chgData name="Chong Kai Hao" userId="30103e79-079e-40c5-9ba2-b507c3fd0212" providerId="ADAL" clId="{2E7F69D2-DE1D-48B7-AC4E-F79E66D63006}" dt="2021-08-11T10:52:30.491" v="765" actId="47"/>
        <pc:sldMkLst>
          <pc:docMk/>
          <pc:sldMk cId="1829112967" sldId="325"/>
        </pc:sldMkLst>
      </pc:sldChg>
      <pc:sldChg chg="modSp new mod">
        <pc:chgData name="Chong Kai Hao" userId="30103e79-079e-40c5-9ba2-b507c3fd0212" providerId="ADAL" clId="{2E7F69D2-DE1D-48B7-AC4E-F79E66D63006}" dt="2021-08-11T10:53:18.592" v="863" actId="207"/>
        <pc:sldMkLst>
          <pc:docMk/>
          <pc:sldMk cId="725547344" sldId="326"/>
        </pc:sldMkLst>
        <pc:spChg chg="mod">
          <ac:chgData name="Chong Kai Hao" userId="30103e79-079e-40c5-9ba2-b507c3fd0212" providerId="ADAL" clId="{2E7F69D2-DE1D-48B7-AC4E-F79E66D63006}" dt="2021-08-11T10:52:34.645" v="775" actId="20577"/>
          <ac:spMkLst>
            <pc:docMk/>
            <pc:sldMk cId="725547344" sldId="326"/>
            <ac:spMk id="2" creationId="{17A60832-3FA5-432F-827D-508F8211A58C}"/>
          </ac:spMkLst>
        </pc:spChg>
        <pc:spChg chg="mod">
          <ac:chgData name="Chong Kai Hao" userId="30103e79-079e-40c5-9ba2-b507c3fd0212" providerId="ADAL" clId="{2E7F69D2-DE1D-48B7-AC4E-F79E66D63006}" dt="2021-08-11T10:53:18.592" v="863" actId="207"/>
          <ac:spMkLst>
            <pc:docMk/>
            <pc:sldMk cId="725547344" sldId="326"/>
            <ac:spMk id="3" creationId="{AA46AB47-A667-4DAA-9C0A-25704BDC4E31}"/>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8DDDEA-63BC-40A0-8BC0-D6413F38691F}" type="datetimeFigureOut">
              <a:rPr lang="en-US" smtClean="0"/>
              <a:t>8/13/2021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06F76E-E60C-4C54-B47A-C2C406EC8F72}" type="slidenum">
              <a:rPr lang="en-US" smtClean="0"/>
              <a:t>‹#›</a:t>
            </a:fld>
            <a:endParaRPr lang="en-US" dirty="0"/>
          </a:p>
        </p:txBody>
      </p:sp>
    </p:spTree>
    <p:extLst>
      <p:ext uri="{BB962C8B-B14F-4D97-AF65-F5344CB8AC3E}">
        <p14:creationId xmlns:p14="http://schemas.microsoft.com/office/powerpoint/2010/main" val="2987483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6c1899dd7a_0_257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6c1899dd7a_0_25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 2.2s</a:t>
            </a:r>
          </a:p>
          <a:p>
            <a:r>
              <a:rPr lang="en-US" dirty="0"/>
              <a:t>Stop: you could set a limit (i.e. 7s) or leave it blank</a:t>
            </a:r>
          </a:p>
        </p:txBody>
      </p:sp>
      <p:sp>
        <p:nvSpPr>
          <p:cNvPr id="4" name="Slide Number Placeholder 3"/>
          <p:cNvSpPr>
            <a:spLocks noGrp="1"/>
          </p:cNvSpPr>
          <p:nvPr>
            <p:ph type="sldNum" sz="quarter" idx="5"/>
          </p:nvPr>
        </p:nvSpPr>
        <p:spPr/>
        <p:txBody>
          <a:bodyPr/>
          <a:lstStyle/>
          <a:p>
            <a:fld id="{4306F76E-E60C-4C54-B47A-C2C406EC8F72}" type="slidenum">
              <a:rPr lang="en-US" smtClean="0"/>
              <a:t>14</a:t>
            </a:fld>
            <a:endParaRPr lang="en-US" dirty="0"/>
          </a:p>
        </p:txBody>
      </p:sp>
    </p:spTree>
    <p:extLst>
      <p:ext uri="{BB962C8B-B14F-4D97-AF65-F5344CB8AC3E}">
        <p14:creationId xmlns:p14="http://schemas.microsoft.com/office/powerpoint/2010/main" val="78416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8/13/2021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35723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8"/>
        <p:cNvGrpSpPr/>
        <p:nvPr/>
      </p:nvGrpSpPr>
      <p:grpSpPr>
        <a:xfrm>
          <a:off x="0" y="0"/>
          <a:ext cx="0" cy="0"/>
          <a:chOff x="0" y="0"/>
          <a:chExt cx="0" cy="0"/>
        </a:xfrm>
      </p:grpSpPr>
      <p:sp>
        <p:nvSpPr>
          <p:cNvPr id="159" name="Google Shape;159;p4"/>
          <p:cNvSpPr txBox="1">
            <a:spLocks noGrp="1"/>
          </p:cNvSpPr>
          <p:nvPr>
            <p:ph type="body" idx="1"/>
          </p:nvPr>
        </p:nvSpPr>
        <p:spPr>
          <a:xfrm>
            <a:off x="828847" y="1720372"/>
            <a:ext cx="9832800" cy="3878000"/>
          </a:xfrm>
          <a:prstGeom prst="rect">
            <a:avLst/>
          </a:prstGeom>
        </p:spPr>
        <p:txBody>
          <a:bodyPr spcFirstLastPara="1" wrap="square" lIns="91425" tIns="91425" rIns="91425" bIns="91425" anchor="t" anchorCtr="0">
            <a:noAutofit/>
          </a:bodyPr>
          <a:lstStyle>
            <a:lvl1pPr marL="609585" lvl="0" indent="-397923">
              <a:lnSpc>
                <a:spcPct val="100000"/>
              </a:lnSpc>
              <a:spcBef>
                <a:spcPts val="0"/>
              </a:spcBef>
              <a:spcAft>
                <a:spcPts val="0"/>
              </a:spcAft>
              <a:buClr>
                <a:srgbClr val="434343"/>
              </a:buClr>
              <a:buSzPts val="1100"/>
              <a:buAutoNum type="arabicPeriod"/>
              <a:defRPr sz="1600"/>
            </a:lvl1pPr>
            <a:lvl2pPr marL="1219170" lvl="1" indent="-397923">
              <a:lnSpc>
                <a:spcPct val="100000"/>
              </a:lnSpc>
              <a:spcBef>
                <a:spcPts val="2133"/>
              </a:spcBef>
              <a:spcAft>
                <a:spcPts val="0"/>
              </a:spcAft>
              <a:buClr>
                <a:schemeClr val="dk1"/>
              </a:buClr>
              <a:buSzPts val="1100"/>
              <a:buFont typeface="Muli"/>
              <a:buAutoNum type="alphaLcPeriod"/>
              <a:defRPr sz="1733"/>
            </a:lvl2pPr>
            <a:lvl3pPr marL="1828754" lvl="2" indent="-397923">
              <a:lnSpc>
                <a:spcPct val="100000"/>
              </a:lnSpc>
              <a:spcBef>
                <a:spcPts val="2133"/>
              </a:spcBef>
              <a:spcAft>
                <a:spcPts val="0"/>
              </a:spcAft>
              <a:buClr>
                <a:schemeClr val="dk1"/>
              </a:buClr>
              <a:buSzPts val="1100"/>
              <a:buFont typeface="Muli"/>
              <a:buAutoNum type="romanLcPeriod"/>
              <a:defRPr sz="1733"/>
            </a:lvl3pPr>
            <a:lvl4pPr marL="2438339" lvl="3" indent="-397923">
              <a:lnSpc>
                <a:spcPct val="100000"/>
              </a:lnSpc>
              <a:spcBef>
                <a:spcPts val="2133"/>
              </a:spcBef>
              <a:spcAft>
                <a:spcPts val="0"/>
              </a:spcAft>
              <a:buClr>
                <a:schemeClr val="dk1"/>
              </a:buClr>
              <a:buSzPts val="1100"/>
              <a:buFont typeface="Muli"/>
              <a:buAutoNum type="arabicPeriod"/>
              <a:defRPr sz="1733"/>
            </a:lvl4pPr>
            <a:lvl5pPr marL="3047924" lvl="4" indent="-397923">
              <a:lnSpc>
                <a:spcPct val="100000"/>
              </a:lnSpc>
              <a:spcBef>
                <a:spcPts val="2133"/>
              </a:spcBef>
              <a:spcAft>
                <a:spcPts val="0"/>
              </a:spcAft>
              <a:buClr>
                <a:schemeClr val="dk1"/>
              </a:buClr>
              <a:buSzPts val="1100"/>
              <a:buFont typeface="Muli"/>
              <a:buAutoNum type="alphaLcPeriod"/>
              <a:defRPr sz="1733"/>
            </a:lvl5pPr>
            <a:lvl6pPr marL="3657509" lvl="5" indent="-397923">
              <a:lnSpc>
                <a:spcPct val="100000"/>
              </a:lnSpc>
              <a:spcBef>
                <a:spcPts val="2133"/>
              </a:spcBef>
              <a:spcAft>
                <a:spcPts val="0"/>
              </a:spcAft>
              <a:buClr>
                <a:schemeClr val="dk1"/>
              </a:buClr>
              <a:buSzPts val="1100"/>
              <a:buFont typeface="Muli"/>
              <a:buAutoNum type="romanLcPeriod"/>
              <a:defRPr sz="1733"/>
            </a:lvl6pPr>
            <a:lvl7pPr marL="4267093" lvl="6" indent="-397923">
              <a:lnSpc>
                <a:spcPct val="100000"/>
              </a:lnSpc>
              <a:spcBef>
                <a:spcPts val="2133"/>
              </a:spcBef>
              <a:spcAft>
                <a:spcPts val="0"/>
              </a:spcAft>
              <a:buClr>
                <a:schemeClr val="dk1"/>
              </a:buClr>
              <a:buSzPts val="1100"/>
              <a:buFont typeface="Muli"/>
              <a:buAutoNum type="arabicPeriod"/>
              <a:defRPr sz="1733"/>
            </a:lvl7pPr>
            <a:lvl8pPr marL="4876678" lvl="7" indent="-397923">
              <a:lnSpc>
                <a:spcPct val="100000"/>
              </a:lnSpc>
              <a:spcBef>
                <a:spcPts val="2133"/>
              </a:spcBef>
              <a:spcAft>
                <a:spcPts val="0"/>
              </a:spcAft>
              <a:buClr>
                <a:schemeClr val="dk1"/>
              </a:buClr>
              <a:buSzPts val="1100"/>
              <a:buFont typeface="Muli"/>
              <a:buAutoNum type="alphaLcPeriod"/>
              <a:defRPr sz="1733"/>
            </a:lvl8pPr>
            <a:lvl9pPr marL="5486263" lvl="8" indent="-397923">
              <a:lnSpc>
                <a:spcPct val="100000"/>
              </a:lnSpc>
              <a:spcBef>
                <a:spcPts val="2133"/>
              </a:spcBef>
              <a:spcAft>
                <a:spcPts val="2133"/>
              </a:spcAft>
              <a:buClr>
                <a:schemeClr val="dk1"/>
              </a:buClr>
              <a:buSzPts val="1100"/>
              <a:buFont typeface="Muli"/>
              <a:buAutoNum type="romanLcPeriod"/>
              <a:defRPr sz="1733"/>
            </a:lvl9pPr>
          </a:lstStyle>
          <a:p>
            <a:endParaRPr/>
          </a:p>
        </p:txBody>
      </p:sp>
      <p:sp>
        <p:nvSpPr>
          <p:cNvPr id="160" name="Google Shape;160;p4"/>
          <p:cNvSpPr txBox="1">
            <a:spLocks noGrp="1"/>
          </p:cNvSpPr>
          <p:nvPr>
            <p:ph type="title"/>
          </p:nvPr>
        </p:nvSpPr>
        <p:spPr>
          <a:xfrm>
            <a:off x="793183" y="404096"/>
            <a:ext cx="10794000" cy="906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8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endParaRPr/>
          </a:p>
        </p:txBody>
      </p:sp>
      <p:sp>
        <p:nvSpPr>
          <p:cNvPr id="161" name="Google Shape;161;p4"/>
          <p:cNvSpPr/>
          <p:nvPr/>
        </p:nvSpPr>
        <p:spPr>
          <a:xfrm rot="-304262">
            <a:off x="11761441" y="3757395"/>
            <a:ext cx="218745" cy="226312"/>
          </a:xfrm>
          <a:custGeom>
            <a:avLst/>
            <a:gdLst/>
            <a:ahLst/>
            <a:cxnLst/>
            <a:rect l="l" t="t" r="r" b="b"/>
            <a:pathLst>
              <a:path w="5221" h="5402" extrusionOk="0">
                <a:moveTo>
                  <a:pt x="4246" y="996"/>
                </a:moveTo>
                <a:lnTo>
                  <a:pt x="3613" y="2996"/>
                </a:lnTo>
                <a:lnTo>
                  <a:pt x="2370" y="1956"/>
                </a:lnTo>
                <a:lnTo>
                  <a:pt x="4246" y="996"/>
                </a:lnTo>
                <a:close/>
                <a:moveTo>
                  <a:pt x="4522" y="0"/>
                </a:moveTo>
                <a:lnTo>
                  <a:pt x="0" y="2232"/>
                </a:lnTo>
                <a:lnTo>
                  <a:pt x="706" y="2821"/>
                </a:lnTo>
                <a:lnTo>
                  <a:pt x="1643" y="2334"/>
                </a:lnTo>
                <a:lnTo>
                  <a:pt x="3374" y="3788"/>
                </a:lnTo>
                <a:lnTo>
                  <a:pt x="3054" y="4798"/>
                </a:lnTo>
                <a:lnTo>
                  <a:pt x="3781" y="5402"/>
                </a:lnTo>
                <a:lnTo>
                  <a:pt x="5220" y="589"/>
                </a:lnTo>
                <a:lnTo>
                  <a:pt x="4522" y="0"/>
                </a:ln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2" name="Google Shape;162;p4"/>
          <p:cNvSpPr/>
          <p:nvPr/>
        </p:nvSpPr>
        <p:spPr>
          <a:xfrm rot="1316649">
            <a:off x="10561764" y="6357845"/>
            <a:ext cx="223499" cy="226700"/>
          </a:xfrm>
          <a:custGeom>
            <a:avLst/>
            <a:gdLst/>
            <a:ahLst/>
            <a:cxnLst/>
            <a:rect l="l" t="t" r="r" b="b"/>
            <a:pathLst>
              <a:path w="2785" h="2825" extrusionOk="0">
                <a:moveTo>
                  <a:pt x="1498" y="582"/>
                </a:moveTo>
                <a:lnTo>
                  <a:pt x="1985" y="909"/>
                </a:lnTo>
                <a:cubicBezTo>
                  <a:pt x="2181" y="1040"/>
                  <a:pt x="2247" y="1207"/>
                  <a:pt x="2145" y="1359"/>
                </a:cubicBezTo>
                <a:cubicBezTo>
                  <a:pt x="2089" y="1440"/>
                  <a:pt x="2008" y="1482"/>
                  <a:pt x="1914" y="1482"/>
                </a:cubicBezTo>
                <a:cubicBezTo>
                  <a:pt x="1838" y="1482"/>
                  <a:pt x="1753" y="1454"/>
                  <a:pt x="1665" y="1396"/>
                </a:cubicBezTo>
                <a:lnTo>
                  <a:pt x="1658" y="1396"/>
                </a:lnTo>
                <a:lnTo>
                  <a:pt x="1178" y="1069"/>
                </a:lnTo>
                <a:lnTo>
                  <a:pt x="1498" y="582"/>
                </a:lnTo>
                <a:close/>
                <a:moveTo>
                  <a:pt x="960" y="1396"/>
                </a:moveTo>
                <a:lnTo>
                  <a:pt x="1447" y="1716"/>
                </a:lnTo>
                <a:cubicBezTo>
                  <a:pt x="1694" y="1876"/>
                  <a:pt x="1767" y="2072"/>
                  <a:pt x="1665" y="2239"/>
                </a:cubicBezTo>
                <a:lnTo>
                  <a:pt x="1658" y="2239"/>
                </a:lnTo>
                <a:cubicBezTo>
                  <a:pt x="1602" y="2324"/>
                  <a:pt x="1518" y="2368"/>
                  <a:pt x="1417" y="2368"/>
                </a:cubicBezTo>
                <a:cubicBezTo>
                  <a:pt x="1320" y="2368"/>
                  <a:pt x="1208" y="2328"/>
                  <a:pt x="1091" y="2246"/>
                </a:cubicBezTo>
                <a:lnTo>
                  <a:pt x="604" y="1919"/>
                </a:lnTo>
                <a:lnTo>
                  <a:pt x="960" y="1396"/>
                </a:lnTo>
                <a:close/>
                <a:moveTo>
                  <a:pt x="1338" y="0"/>
                </a:moveTo>
                <a:lnTo>
                  <a:pt x="0" y="1999"/>
                </a:lnTo>
                <a:lnTo>
                  <a:pt x="916" y="2610"/>
                </a:lnTo>
                <a:cubicBezTo>
                  <a:pt x="1131" y="2753"/>
                  <a:pt x="1338" y="2824"/>
                  <a:pt x="1521" y="2824"/>
                </a:cubicBezTo>
                <a:cubicBezTo>
                  <a:pt x="1728" y="2824"/>
                  <a:pt x="1905" y="2733"/>
                  <a:pt x="2029" y="2552"/>
                </a:cubicBezTo>
                <a:cubicBezTo>
                  <a:pt x="2203" y="2304"/>
                  <a:pt x="2167" y="1963"/>
                  <a:pt x="1934" y="1759"/>
                </a:cubicBezTo>
                <a:lnTo>
                  <a:pt x="1934" y="1759"/>
                </a:lnTo>
                <a:cubicBezTo>
                  <a:pt x="2000" y="1787"/>
                  <a:pt x="2067" y="1800"/>
                  <a:pt x="2134" y="1800"/>
                </a:cubicBezTo>
                <a:cubicBezTo>
                  <a:pt x="2311" y="1800"/>
                  <a:pt x="2481" y="1707"/>
                  <a:pt x="2581" y="1548"/>
                </a:cubicBezTo>
                <a:cubicBezTo>
                  <a:pt x="2785" y="1243"/>
                  <a:pt x="2654" y="872"/>
                  <a:pt x="2225" y="589"/>
                </a:cubicBezTo>
                <a:lnTo>
                  <a:pt x="1338" y="0"/>
                </a:ln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3" name="Google Shape;163;p4"/>
          <p:cNvSpPr/>
          <p:nvPr/>
        </p:nvSpPr>
        <p:spPr>
          <a:xfrm rot="-4594586">
            <a:off x="11817243" y="4342301"/>
            <a:ext cx="223501" cy="167895"/>
          </a:xfrm>
          <a:custGeom>
            <a:avLst/>
            <a:gdLst/>
            <a:ahLst/>
            <a:cxnLst/>
            <a:rect l="l" t="t" r="r" b="b"/>
            <a:pathLst>
              <a:path w="3476" h="2611" extrusionOk="0">
                <a:moveTo>
                  <a:pt x="1934" y="1"/>
                </a:moveTo>
                <a:lnTo>
                  <a:pt x="1" y="2240"/>
                </a:lnTo>
                <a:lnTo>
                  <a:pt x="430" y="2610"/>
                </a:lnTo>
                <a:lnTo>
                  <a:pt x="1193" y="1724"/>
                </a:lnTo>
                <a:lnTo>
                  <a:pt x="2203" y="2596"/>
                </a:lnTo>
                <a:lnTo>
                  <a:pt x="2530" y="2225"/>
                </a:lnTo>
                <a:lnTo>
                  <a:pt x="1513" y="1353"/>
                </a:lnTo>
                <a:lnTo>
                  <a:pt x="2036" y="749"/>
                </a:lnTo>
                <a:lnTo>
                  <a:pt x="3148" y="1709"/>
                </a:lnTo>
                <a:lnTo>
                  <a:pt x="3476" y="1338"/>
                </a:lnTo>
                <a:lnTo>
                  <a:pt x="1934" y="1"/>
                </a:ln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4" name="Google Shape;164;p4"/>
          <p:cNvSpPr/>
          <p:nvPr/>
        </p:nvSpPr>
        <p:spPr>
          <a:xfrm rot="-304245">
            <a:off x="12008263" y="5400969"/>
            <a:ext cx="446204" cy="438305"/>
          </a:xfrm>
          <a:custGeom>
            <a:avLst/>
            <a:gdLst/>
            <a:ahLst/>
            <a:cxnLst/>
            <a:rect l="l" t="t" r="r" b="b"/>
            <a:pathLst>
              <a:path w="4792" h="4707" extrusionOk="0">
                <a:moveTo>
                  <a:pt x="2790" y="1"/>
                </a:moveTo>
                <a:cubicBezTo>
                  <a:pt x="2604" y="1"/>
                  <a:pt x="2417" y="19"/>
                  <a:pt x="2233" y="56"/>
                </a:cubicBezTo>
                <a:cubicBezTo>
                  <a:pt x="851" y="340"/>
                  <a:pt x="1" y="1547"/>
                  <a:pt x="263" y="2848"/>
                </a:cubicBezTo>
                <a:cubicBezTo>
                  <a:pt x="495" y="3967"/>
                  <a:pt x="1457" y="4706"/>
                  <a:pt x="2588" y="4706"/>
                </a:cubicBezTo>
                <a:cubicBezTo>
                  <a:pt x="2764" y="4706"/>
                  <a:pt x="2945" y="4688"/>
                  <a:pt x="3127" y="4651"/>
                </a:cubicBezTo>
                <a:cubicBezTo>
                  <a:pt x="3767" y="4505"/>
                  <a:pt x="4348" y="4171"/>
                  <a:pt x="4792" y="3691"/>
                </a:cubicBezTo>
                <a:lnTo>
                  <a:pt x="4443" y="1997"/>
                </a:lnTo>
                <a:lnTo>
                  <a:pt x="3687" y="2150"/>
                </a:lnTo>
                <a:lnTo>
                  <a:pt x="3941" y="3379"/>
                </a:lnTo>
                <a:cubicBezTo>
                  <a:pt x="3679" y="3611"/>
                  <a:pt x="3367" y="3779"/>
                  <a:pt x="3025" y="3866"/>
                </a:cubicBezTo>
                <a:cubicBezTo>
                  <a:pt x="2909" y="3890"/>
                  <a:pt x="2793" y="3902"/>
                  <a:pt x="2679" y="3902"/>
                </a:cubicBezTo>
                <a:cubicBezTo>
                  <a:pt x="1943" y="3902"/>
                  <a:pt x="1301" y="3409"/>
                  <a:pt x="1150" y="2666"/>
                </a:cubicBezTo>
                <a:cubicBezTo>
                  <a:pt x="968" y="1801"/>
                  <a:pt x="1520" y="1009"/>
                  <a:pt x="2393" y="827"/>
                </a:cubicBezTo>
                <a:cubicBezTo>
                  <a:pt x="2517" y="802"/>
                  <a:pt x="2642" y="790"/>
                  <a:pt x="2768" y="790"/>
                </a:cubicBezTo>
                <a:cubicBezTo>
                  <a:pt x="3119" y="790"/>
                  <a:pt x="3468" y="887"/>
                  <a:pt x="3774" y="1074"/>
                </a:cubicBezTo>
                <a:lnTo>
                  <a:pt x="4137" y="340"/>
                </a:lnTo>
                <a:cubicBezTo>
                  <a:pt x="3722" y="116"/>
                  <a:pt x="3257" y="1"/>
                  <a:pt x="2790"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5" name="Google Shape;165;p4"/>
          <p:cNvSpPr/>
          <p:nvPr/>
        </p:nvSpPr>
        <p:spPr>
          <a:xfrm rot="-4104661">
            <a:off x="10901109" y="6130226"/>
            <a:ext cx="258337" cy="269765"/>
          </a:xfrm>
          <a:custGeom>
            <a:avLst/>
            <a:gdLst/>
            <a:ahLst/>
            <a:cxnLst/>
            <a:rect l="l" t="t" r="r" b="b"/>
            <a:pathLst>
              <a:path w="2778" h="2901" extrusionOk="0">
                <a:moveTo>
                  <a:pt x="1003" y="0"/>
                </a:moveTo>
                <a:lnTo>
                  <a:pt x="0" y="2014"/>
                </a:lnTo>
                <a:lnTo>
                  <a:pt x="385" y="2203"/>
                </a:lnTo>
                <a:lnTo>
                  <a:pt x="792" y="1389"/>
                </a:lnTo>
                <a:lnTo>
                  <a:pt x="1796" y="1890"/>
                </a:lnTo>
                <a:lnTo>
                  <a:pt x="1389" y="2704"/>
                </a:lnTo>
                <a:lnTo>
                  <a:pt x="1774" y="2901"/>
                </a:lnTo>
                <a:lnTo>
                  <a:pt x="2777" y="887"/>
                </a:lnTo>
                <a:lnTo>
                  <a:pt x="2392" y="698"/>
                </a:lnTo>
                <a:lnTo>
                  <a:pt x="1963" y="1556"/>
                </a:lnTo>
                <a:lnTo>
                  <a:pt x="960" y="1054"/>
                </a:lnTo>
                <a:lnTo>
                  <a:pt x="1389" y="196"/>
                </a:lnTo>
                <a:lnTo>
                  <a:pt x="1003" y="0"/>
                </a:ln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6" name="Google Shape;166;p4"/>
          <p:cNvSpPr/>
          <p:nvPr/>
        </p:nvSpPr>
        <p:spPr>
          <a:xfrm rot="-304289">
            <a:off x="11543247" y="5070366"/>
            <a:ext cx="378708" cy="363180"/>
          </a:xfrm>
          <a:custGeom>
            <a:avLst/>
            <a:gdLst/>
            <a:ahLst/>
            <a:cxnLst/>
            <a:rect l="l" t="t" r="r" b="b"/>
            <a:pathLst>
              <a:path w="3753" h="3599" extrusionOk="0">
                <a:moveTo>
                  <a:pt x="3076" y="0"/>
                </a:moveTo>
                <a:lnTo>
                  <a:pt x="2444" y="153"/>
                </a:lnTo>
                <a:lnTo>
                  <a:pt x="1978" y="2203"/>
                </a:lnTo>
                <a:lnTo>
                  <a:pt x="641" y="575"/>
                </a:lnTo>
                <a:lnTo>
                  <a:pt x="1" y="727"/>
                </a:lnTo>
                <a:lnTo>
                  <a:pt x="677" y="3599"/>
                </a:lnTo>
                <a:lnTo>
                  <a:pt x="1186" y="3475"/>
                </a:lnTo>
                <a:lnTo>
                  <a:pt x="706" y="1425"/>
                </a:lnTo>
                <a:lnTo>
                  <a:pt x="1971" y="2981"/>
                </a:lnTo>
                <a:lnTo>
                  <a:pt x="2327" y="2901"/>
                </a:lnTo>
                <a:lnTo>
                  <a:pt x="2763" y="946"/>
                </a:lnTo>
                <a:lnTo>
                  <a:pt x="3250" y="2996"/>
                </a:lnTo>
                <a:lnTo>
                  <a:pt x="3752" y="2879"/>
                </a:lnTo>
                <a:lnTo>
                  <a:pt x="3076" y="0"/>
                </a:ln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7" name="Google Shape;167;p4"/>
          <p:cNvSpPr/>
          <p:nvPr/>
        </p:nvSpPr>
        <p:spPr>
          <a:xfrm rot="-304289">
            <a:off x="11434684" y="4592289"/>
            <a:ext cx="258325" cy="262875"/>
          </a:xfrm>
          <a:custGeom>
            <a:avLst/>
            <a:gdLst/>
            <a:ahLst/>
            <a:cxnLst/>
            <a:rect l="l" t="t" r="r" b="b"/>
            <a:pathLst>
              <a:path w="2560" h="2605" extrusionOk="0">
                <a:moveTo>
                  <a:pt x="1286" y="405"/>
                </a:moveTo>
                <a:cubicBezTo>
                  <a:pt x="1487" y="405"/>
                  <a:pt x="1627" y="503"/>
                  <a:pt x="1687" y="714"/>
                </a:cubicBezTo>
                <a:cubicBezTo>
                  <a:pt x="1760" y="998"/>
                  <a:pt x="1621" y="1187"/>
                  <a:pt x="1294" y="1281"/>
                </a:cubicBezTo>
                <a:lnTo>
                  <a:pt x="778" y="1427"/>
                </a:lnTo>
                <a:lnTo>
                  <a:pt x="545" y="591"/>
                </a:lnTo>
                <a:lnTo>
                  <a:pt x="1062" y="438"/>
                </a:lnTo>
                <a:cubicBezTo>
                  <a:pt x="1143" y="416"/>
                  <a:pt x="1218" y="405"/>
                  <a:pt x="1286" y="405"/>
                </a:cubicBezTo>
                <a:close/>
                <a:moveTo>
                  <a:pt x="1335" y="1"/>
                </a:moveTo>
                <a:cubicBezTo>
                  <a:pt x="1216" y="1"/>
                  <a:pt x="1086" y="20"/>
                  <a:pt x="945" y="60"/>
                </a:cubicBezTo>
                <a:lnTo>
                  <a:pt x="0" y="336"/>
                </a:lnTo>
                <a:lnTo>
                  <a:pt x="647" y="2604"/>
                </a:lnTo>
                <a:lnTo>
                  <a:pt x="1083" y="2481"/>
                </a:lnTo>
                <a:lnTo>
                  <a:pt x="887" y="1812"/>
                </a:lnTo>
                <a:lnTo>
                  <a:pt x="1403" y="1667"/>
                </a:lnTo>
                <a:cubicBezTo>
                  <a:pt x="1432" y="1659"/>
                  <a:pt x="1454" y="1652"/>
                  <a:pt x="1483" y="1638"/>
                </a:cubicBezTo>
                <a:lnTo>
                  <a:pt x="2065" y="2197"/>
                </a:lnTo>
                <a:lnTo>
                  <a:pt x="2559" y="2059"/>
                </a:lnTo>
                <a:lnTo>
                  <a:pt x="1847" y="1449"/>
                </a:lnTo>
                <a:cubicBezTo>
                  <a:pt x="2108" y="1238"/>
                  <a:pt x="2196" y="940"/>
                  <a:pt x="2094" y="583"/>
                </a:cubicBezTo>
                <a:cubicBezTo>
                  <a:pt x="1983" y="201"/>
                  <a:pt x="1716" y="1"/>
                  <a:pt x="1335"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8" name="Google Shape;168;p4"/>
          <p:cNvSpPr/>
          <p:nvPr/>
        </p:nvSpPr>
        <p:spPr>
          <a:xfrm rot="982487">
            <a:off x="11321925" y="5725417"/>
            <a:ext cx="258340" cy="310916"/>
          </a:xfrm>
          <a:custGeom>
            <a:avLst/>
            <a:gdLst/>
            <a:ahLst/>
            <a:cxnLst/>
            <a:rect l="l" t="t" r="r" b="b"/>
            <a:pathLst>
              <a:path w="1993" h="2399" extrusionOk="0">
                <a:moveTo>
                  <a:pt x="1046" y="1"/>
                </a:moveTo>
                <a:cubicBezTo>
                  <a:pt x="578" y="1"/>
                  <a:pt x="253" y="235"/>
                  <a:pt x="226" y="622"/>
                </a:cubicBezTo>
                <a:cubicBezTo>
                  <a:pt x="175" y="1458"/>
                  <a:pt x="1462" y="1255"/>
                  <a:pt x="1425" y="1749"/>
                </a:cubicBezTo>
                <a:cubicBezTo>
                  <a:pt x="1419" y="1899"/>
                  <a:pt x="1289" y="1985"/>
                  <a:pt x="1083" y="1985"/>
                </a:cubicBezTo>
                <a:cubicBezTo>
                  <a:pt x="1060" y="1985"/>
                  <a:pt x="1036" y="1984"/>
                  <a:pt x="1011" y="1982"/>
                </a:cubicBezTo>
                <a:cubicBezTo>
                  <a:pt x="705" y="1945"/>
                  <a:pt x="429" y="1807"/>
                  <a:pt x="218" y="1589"/>
                </a:cubicBezTo>
                <a:lnTo>
                  <a:pt x="0" y="1953"/>
                </a:lnTo>
                <a:cubicBezTo>
                  <a:pt x="262" y="2214"/>
                  <a:pt x="611" y="2367"/>
                  <a:pt x="974" y="2396"/>
                </a:cubicBezTo>
                <a:cubicBezTo>
                  <a:pt x="1004" y="2398"/>
                  <a:pt x="1033" y="2398"/>
                  <a:pt x="1061" y="2398"/>
                </a:cubicBezTo>
                <a:cubicBezTo>
                  <a:pt x="1541" y="2398"/>
                  <a:pt x="1899" y="2168"/>
                  <a:pt x="1920" y="1756"/>
                </a:cubicBezTo>
                <a:cubicBezTo>
                  <a:pt x="1978" y="913"/>
                  <a:pt x="698" y="1087"/>
                  <a:pt x="727" y="615"/>
                </a:cubicBezTo>
                <a:cubicBezTo>
                  <a:pt x="734" y="482"/>
                  <a:pt x="857" y="410"/>
                  <a:pt x="1039" y="410"/>
                </a:cubicBezTo>
                <a:cubicBezTo>
                  <a:pt x="1056" y="410"/>
                  <a:pt x="1073" y="410"/>
                  <a:pt x="1091" y="411"/>
                </a:cubicBezTo>
                <a:cubicBezTo>
                  <a:pt x="1338" y="440"/>
                  <a:pt x="1578" y="535"/>
                  <a:pt x="1781" y="680"/>
                </a:cubicBezTo>
                <a:lnTo>
                  <a:pt x="1992" y="302"/>
                </a:lnTo>
                <a:cubicBezTo>
                  <a:pt x="1745" y="128"/>
                  <a:pt x="1454" y="19"/>
                  <a:pt x="1149" y="4"/>
                </a:cubicBezTo>
                <a:cubicBezTo>
                  <a:pt x="1114" y="2"/>
                  <a:pt x="1080" y="1"/>
                  <a:pt x="1046"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9" name="Google Shape;169;p4"/>
          <p:cNvSpPr/>
          <p:nvPr/>
        </p:nvSpPr>
        <p:spPr>
          <a:xfrm rot="643592">
            <a:off x="11682620" y="6030193"/>
            <a:ext cx="461691" cy="469815"/>
          </a:xfrm>
          <a:custGeom>
            <a:avLst/>
            <a:gdLst/>
            <a:ahLst/>
            <a:cxnLst/>
            <a:rect l="l" t="t" r="r" b="b"/>
            <a:pathLst>
              <a:path w="2560" h="2605" extrusionOk="0">
                <a:moveTo>
                  <a:pt x="1286" y="405"/>
                </a:moveTo>
                <a:cubicBezTo>
                  <a:pt x="1487" y="405"/>
                  <a:pt x="1627" y="503"/>
                  <a:pt x="1687" y="714"/>
                </a:cubicBezTo>
                <a:cubicBezTo>
                  <a:pt x="1760" y="998"/>
                  <a:pt x="1621" y="1187"/>
                  <a:pt x="1294" y="1281"/>
                </a:cubicBezTo>
                <a:lnTo>
                  <a:pt x="778" y="1427"/>
                </a:lnTo>
                <a:lnTo>
                  <a:pt x="545" y="591"/>
                </a:lnTo>
                <a:lnTo>
                  <a:pt x="1062" y="438"/>
                </a:lnTo>
                <a:cubicBezTo>
                  <a:pt x="1143" y="416"/>
                  <a:pt x="1218" y="405"/>
                  <a:pt x="1286" y="405"/>
                </a:cubicBezTo>
                <a:close/>
                <a:moveTo>
                  <a:pt x="1335" y="1"/>
                </a:moveTo>
                <a:cubicBezTo>
                  <a:pt x="1216" y="1"/>
                  <a:pt x="1086" y="20"/>
                  <a:pt x="945" y="60"/>
                </a:cubicBezTo>
                <a:lnTo>
                  <a:pt x="0" y="336"/>
                </a:lnTo>
                <a:lnTo>
                  <a:pt x="647" y="2604"/>
                </a:lnTo>
                <a:lnTo>
                  <a:pt x="1083" y="2481"/>
                </a:lnTo>
                <a:lnTo>
                  <a:pt x="887" y="1812"/>
                </a:lnTo>
                <a:lnTo>
                  <a:pt x="1403" y="1667"/>
                </a:lnTo>
                <a:cubicBezTo>
                  <a:pt x="1432" y="1659"/>
                  <a:pt x="1454" y="1652"/>
                  <a:pt x="1483" y="1638"/>
                </a:cubicBezTo>
                <a:lnTo>
                  <a:pt x="2065" y="2197"/>
                </a:lnTo>
                <a:lnTo>
                  <a:pt x="2559" y="2059"/>
                </a:lnTo>
                <a:lnTo>
                  <a:pt x="1847" y="1449"/>
                </a:lnTo>
                <a:cubicBezTo>
                  <a:pt x="2108" y="1238"/>
                  <a:pt x="2196" y="940"/>
                  <a:pt x="2094" y="583"/>
                </a:cubicBezTo>
                <a:cubicBezTo>
                  <a:pt x="1983" y="201"/>
                  <a:pt x="1716" y="1"/>
                  <a:pt x="1335"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0" name="Google Shape;170;p4"/>
          <p:cNvSpPr/>
          <p:nvPr/>
        </p:nvSpPr>
        <p:spPr>
          <a:xfrm rot="1558959">
            <a:off x="11305188" y="6467124"/>
            <a:ext cx="301051" cy="362315"/>
          </a:xfrm>
          <a:custGeom>
            <a:avLst/>
            <a:gdLst/>
            <a:ahLst/>
            <a:cxnLst/>
            <a:rect l="l" t="t" r="r" b="b"/>
            <a:pathLst>
              <a:path w="1993" h="2399" extrusionOk="0">
                <a:moveTo>
                  <a:pt x="1046" y="1"/>
                </a:moveTo>
                <a:cubicBezTo>
                  <a:pt x="578" y="1"/>
                  <a:pt x="253" y="235"/>
                  <a:pt x="226" y="622"/>
                </a:cubicBezTo>
                <a:cubicBezTo>
                  <a:pt x="175" y="1458"/>
                  <a:pt x="1462" y="1255"/>
                  <a:pt x="1425" y="1749"/>
                </a:cubicBezTo>
                <a:cubicBezTo>
                  <a:pt x="1419" y="1899"/>
                  <a:pt x="1289" y="1985"/>
                  <a:pt x="1083" y="1985"/>
                </a:cubicBezTo>
                <a:cubicBezTo>
                  <a:pt x="1060" y="1985"/>
                  <a:pt x="1036" y="1984"/>
                  <a:pt x="1011" y="1982"/>
                </a:cubicBezTo>
                <a:cubicBezTo>
                  <a:pt x="705" y="1945"/>
                  <a:pt x="429" y="1807"/>
                  <a:pt x="218" y="1589"/>
                </a:cubicBezTo>
                <a:lnTo>
                  <a:pt x="0" y="1953"/>
                </a:lnTo>
                <a:cubicBezTo>
                  <a:pt x="262" y="2214"/>
                  <a:pt x="611" y="2367"/>
                  <a:pt x="974" y="2396"/>
                </a:cubicBezTo>
                <a:cubicBezTo>
                  <a:pt x="1004" y="2398"/>
                  <a:pt x="1033" y="2398"/>
                  <a:pt x="1061" y="2398"/>
                </a:cubicBezTo>
                <a:cubicBezTo>
                  <a:pt x="1541" y="2398"/>
                  <a:pt x="1899" y="2168"/>
                  <a:pt x="1920" y="1756"/>
                </a:cubicBezTo>
                <a:cubicBezTo>
                  <a:pt x="1978" y="913"/>
                  <a:pt x="698" y="1087"/>
                  <a:pt x="727" y="615"/>
                </a:cubicBezTo>
                <a:cubicBezTo>
                  <a:pt x="734" y="482"/>
                  <a:pt x="857" y="410"/>
                  <a:pt x="1039" y="410"/>
                </a:cubicBezTo>
                <a:cubicBezTo>
                  <a:pt x="1056" y="410"/>
                  <a:pt x="1073" y="410"/>
                  <a:pt x="1091" y="411"/>
                </a:cubicBezTo>
                <a:cubicBezTo>
                  <a:pt x="1338" y="440"/>
                  <a:pt x="1578" y="535"/>
                  <a:pt x="1781" y="680"/>
                </a:cubicBezTo>
                <a:lnTo>
                  <a:pt x="1992" y="302"/>
                </a:lnTo>
                <a:cubicBezTo>
                  <a:pt x="1745" y="128"/>
                  <a:pt x="1454" y="19"/>
                  <a:pt x="1149" y="4"/>
                </a:cubicBezTo>
                <a:cubicBezTo>
                  <a:pt x="1114" y="2"/>
                  <a:pt x="1080" y="1"/>
                  <a:pt x="1046"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1" name="Google Shape;171;p4"/>
          <p:cNvSpPr/>
          <p:nvPr/>
        </p:nvSpPr>
        <p:spPr>
          <a:xfrm rot="2395460">
            <a:off x="10096081" y="6582465"/>
            <a:ext cx="154867" cy="152131"/>
          </a:xfrm>
          <a:custGeom>
            <a:avLst/>
            <a:gdLst/>
            <a:ahLst/>
            <a:cxnLst/>
            <a:rect l="l" t="t" r="r" b="b"/>
            <a:pathLst>
              <a:path w="4792" h="4707" extrusionOk="0">
                <a:moveTo>
                  <a:pt x="2790" y="1"/>
                </a:moveTo>
                <a:cubicBezTo>
                  <a:pt x="2604" y="1"/>
                  <a:pt x="2417" y="19"/>
                  <a:pt x="2233" y="56"/>
                </a:cubicBezTo>
                <a:cubicBezTo>
                  <a:pt x="851" y="340"/>
                  <a:pt x="1" y="1547"/>
                  <a:pt x="263" y="2848"/>
                </a:cubicBezTo>
                <a:cubicBezTo>
                  <a:pt x="495" y="3967"/>
                  <a:pt x="1457" y="4706"/>
                  <a:pt x="2588" y="4706"/>
                </a:cubicBezTo>
                <a:cubicBezTo>
                  <a:pt x="2764" y="4706"/>
                  <a:pt x="2945" y="4688"/>
                  <a:pt x="3127" y="4651"/>
                </a:cubicBezTo>
                <a:cubicBezTo>
                  <a:pt x="3767" y="4505"/>
                  <a:pt x="4348" y="4171"/>
                  <a:pt x="4792" y="3691"/>
                </a:cubicBezTo>
                <a:lnTo>
                  <a:pt x="4443" y="1997"/>
                </a:lnTo>
                <a:lnTo>
                  <a:pt x="3687" y="2150"/>
                </a:lnTo>
                <a:lnTo>
                  <a:pt x="3941" y="3379"/>
                </a:lnTo>
                <a:cubicBezTo>
                  <a:pt x="3679" y="3611"/>
                  <a:pt x="3367" y="3779"/>
                  <a:pt x="3025" y="3866"/>
                </a:cubicBezTo>
                <a:cubicBezTo>
                  <a:pt x="2909" y="3890"/>
                  <a:pt x="2793" y="3902"/>
                  <a:pt x="2679" y="3902"/>
                </a:cubicBezTo>
                <a:cubicBezTo>
                  <a:pt x="1943" y="3902"/>
                  <a:pt x="1301" y="3409"/>
                  <a:pt x="1150" y="2666"/>
                </a:cubicBezTo>
                <a:cubicBezTo>
                  <a:pt x="968" y="1801"/>
                  <a:pt x="1520" y="1009"/>
                  <a:pt x="2393" y="827"/>
                </a:cubicBezTo>
                <a:cubicBezTo>
                  <a:pt x="2517" y="802"/>
                  <a:pt x="2642" y="790"/>
                  <a:pt x="2768" y="790"/>
                </a:cubicBezTo>
                <a:cubicBezTo>
                  <a:pt x="3119" y="790"/>
                  <a:pt x="3468" y="887"/>
                  <a:pt x="3774" y="1074"/>
                </a:cubicBezTo>
                <a:lnTo>
                  <a:pt x="4137" y="340"/>
                </a:lnTo>
                <a:cubicBezTo>
                  <a:pt x="3722" y="116"/>
                  <a:pt x="3257" y="1"/>
                  <a:pt x="2790"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411004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8/13/2021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1562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8/13/2021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4859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8/13/2021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235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8/13/2021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9114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8/13/2021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2773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1586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8/13/2021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31530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8/13/2021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584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8/13/2021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652198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37">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B0502020104020203"/>
              <a:ea typeface="+mn-ea"/>
              <a:cs typeface="+mn-cs"/>
            </a:endParaRPr>
          </a:p>
        </p:txBody>
      </p:sp>
      <p:pic>
        <p:nvPicPr>
          <p:cNvPr id="8" name="Picture 7" descr="A dog looking at the camera">
            <a:extLst>
              <a:ext uri="{FF2B5EF4-FFF2-40B4-BE49-F238E27FC236}">
                <a16:creationId xmlns:a16="http://schemas.microsoft.com/office/drawing/2014/main" id="{F0B92F21-44D0-49F2-B59D-6723737D9B5C}"/>
              </a:ext>
            </a:extLst>
          </p:cNvPr>
          <p:cNvPicPr>
            <a:picLocks noChangeAspect="1"/>
          </p:cNvPicPr>
          <p:nvPr/>
        </p:nvPicPr>
        <p:blipFill rotWithShape="1">
          <a:blip r:embed="rId3">
            <a:alphaModFix amt="40000"/>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965201" y="1020431"/>
            <a:ext cx="10225530" cy="1475013"/>
          </a:xfrm>
        </p:spPr>
        <p:txBody>
          <a:bodyPr>
            <a:normAutofit/>
          </a:bodyPr>
          <a:lstStyle/>
          <a:p>
            <a:r>
              <a:rPr lang="en-US" sz="4000" dirty="0">
                <a:solidFill>
                  <a:schemeClr val="tx1"/>
                </a:solidFill>
              </a:rPr>
              <a:t>Navon Task</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965200" y="2495445"/>
            <a:ext cx="10225530" cy="590321"/>
          </a:xfrm>
        </p:spPr>
        <p:txBody>
          <a:bodyPr>
            <a:normAutofit/>
          </a:bodyPr>
          <a:lstStyle/>
          <a:p>
            <a:r>
              <a:rPr lang="en-US" sz="1600" dirty="0">
                <a:solidFill>
                  <a:schemeClr val="tx1"/>
                </a:solidFill>
              </a:rPr>
              <a:t>Additional Practice</a:t>
            </a:r>
          </a:p>
        </p:txBody>
      </p:sp>
    </p:spTree>
    <p:extLst>
      <p:ext uri="{BB962C8B-B14F-4D97-AF65-F5344CB8AC3E}">
        <p14:creationId xmlns:p14="http://schemas.microsoft.com/office/powerpoint/2010/main" val="120524881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DA282-1BC6-4EC8-A197-40E03D9B22B9}"/>
              </a:ext>
            </a:extLst>
          </p:cNvPr>
          <p:cNvSpPr>
            <a:spLocks noGrp="1"/>
          </p:cNvSpPr>
          <p:nvPr>
            <p:ph type="title"/>
          </p:nvPr>
        </p:nvSpPr>
        <p:spPr/>
        <p:txBody>
          <a:bodyPr/>
          <a:lstStyle/>
          <a:p>
            <a:r>
              <a:rPr lang="en-US" dirty="0"/>
              <a:t>keyboard</a:t>
            </a:r>
          </a:p>
        </p:txBody>
      </p:sp>
      <p:sp>
        <p:nvSpPr>
          <p:cNvPr id="3" name="Content Placeholder 2">
            <a:extLst>
              <a:ext uri="{FF2B5EF4-FFF2-40B4-BE49-F238E27FC236}">
                <a16:creationId xmlns:a16="http://schemas.microsoft.com/office/drawing/2014/main" id="{EED4361B-457A-43F8-8276-724593DF245B}"/>
              </a:ext>
            </a:extLst>
          </p:cNvPr>
          <p:cNvSpPr>
            <a:spLocks noGrp="1"/>
          </p:cNvSpPr>
          <p:nvPr>
            <p:ph idx="1"/>
          </p:nvPr>
        </p:nvSpPr>
        <p:spPr/>
        <p:txBody>
          <a:bodyPr/>
          <a:lstStyle/>
          <a:p>
            <a:r>
              <a:rPr lang="en-US" dirty="0"/>
              <a:t>Do you have a specific response key that you want participants to press in order to proceed to the next routine? If no, you could leave the “Allowed keys” empty.</a:t>
            </a:r>
          </a:p>
          <a:p>
            <a:r>
              <a:rPr lang="en-US" dirty="0"/>
              <a:t>Remember to tick “</a:t>
            </a:r>
            <a:r>
              <a:rPr lang="en-US" b="1" dirty="0"/>
              <a:t>Force end of Routine</a:t>
            </a:r>
            <a:r>
              <a:rPr lang="en-US" dirty="0"/>
              <a:t>” for the keyboard component so the experiment will go to the next routine once the participants press a key!</a:t>
            </a:r>
          </a:p>
          <a:p>
            <a:endParaRPr lang="en-US" dirty="0"/>
          </a:p>
        </p:txBody>
      </p:sp>
    </p:spTree>
    <p:extLst>
      <p:ext uri="{BB962C8B-B14F-4D97-AF65-F5344CB8AC3E}">
        <p14:creationId xmlns:p14="http://schemas.microsoft.com/office/powerpoint/2010/main" val="2186461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E42F6-504D-44FF-9DD9-D7D368CA9B09}"/>
              </a:ext>
            </a:extLst>
          </p:cNvPr>
          <p:cNvSpPr>
            <a:spLocks noGrp="1"/>
          </p:cNvSpPr>
          <p:nvPr>
            <p:ph type="title"/>
          </p:nvPr>
        </p:nvSpPr>
        <p:spPr>
          <a:xfrm>
            <a:off x="581192" y="0"/>
            <a:ext cx="11029616" cy="1188720"/>
          </a:xfrm>
        </p:spPr>
        <p:txBody>
          <a:bodyPr/>
          <a:lstStyle/>
          <a:p>
            <a:r>
              <a:rPr lang="en-US" dirty="0"/>
              <a:t>3</a:t>
            </a:r>
            <a:r>
              <a:rPr lang="en-US" baseline="30000" dirty="0"/>
              <a:t>rd</a:t>
            </a:r>
            <a:r>
              <a:rPr lang="en-US" dirty="0"/>
              <a:t> step: Trial</a:t>
            </a:r>
          </a:p>
        </p:txBody>
      </p:sp>
      <p:sp>
        <p:nvSpPr>
          <p:cNvPr id="3" name="Content Placeholder 2">
            <a:extLst>
              <a:ext uri="{FF2B5EF4-FFF2-40B4-BE49-F238E27FC236}">
                <a16:creationId xmlns:a16="http://schemas.microsoft.com/office/drawing/2014/main" id="{1E125CF0-7F99-4373-89CC-79F759549F70}"/>
              </a:ext>
            </a:extLst>
          </p:cNvPr>
          <p:cNvSpPr>
            <a:spLocks noGrp="1"/>
          </p:cNvSpPr>
          <p:nvPr>
            <p:ph idx="1"/>
          </p:nvPr>
        </p:nvSpPr>
        <p:spPr>
          <a:xfrm>
            <a:off x="422571" y="0"/>
            <a:ext cx="11029615" cy="3634486"/>
          </a:xfrm>
        </p:spPr>
        <p:txBody>
          <a:bodyPr/>
          <a:lstStyle/>
          <a:p>
            <a:r>
              <a:rPr lang="en-US" dirty="0"/>
              <a:t>Start with inserting a new routine and rename it as “trial”.</a:t>
            </a:r>
          </a:p>
          <a:p>
            <a:r>
              <a:rPr lang="en-US" dirty="0"/>
              <a:t>This time, you want participants to see a fixation cross (</a:t>
            </a:r>
            <a:r>
              <a:rPr lang="en-US" dirty="0">
                <a:solidFill>
                  <a:srgbClr val="FF0000"/>
                </a:solidFill>
              </a:rPr>
              <a:t>text component</a:t>
            </a:r>
            <a:r>
              <a:rPr lang="en-US" dirty="0"/>
              <a:t>), the stimuli of congruent and incongruent letters (</a:t>
            </a:r>
            <a:r>
              <a:rPr lang="en-US" altLang="zh-CN" dirty="0">
                <a:solidFill>
                  <a:srgbClr val="FF0000"/>
                </a:solidFill>
              </a:rPr>
              <a:t>image component</a:t>
            </a:r>
            <a:r>
              <a:rPr lang="en-US" altLang="zh-CN" dirty="0"/>
              <a:t>)</a:t>
            </a:r>
            <a:r>
              <a:rPr lang="en-US" dirty="0"/>
              <a:t> and allow certain key of responses only (</a:t>
            </a:r>
            <a:r>
              <a:rPr lang="en-US" dirty="0">
                <a:solidFill>
                  <a:srgbClr val="FF0000"/>
                </a:solidFill>
              </a:rPr>
              <a:t>keyboard component</a:t>
            </a:r>
            <a:r>
              <a:rPr lang="en-US" dirty="0"/>
              <a:t>).</a:t>
            </a:r>
          </a:p>
        </p:txBody>
      </p:sp>
      <p:pic>
        <p:nvPicPr>
          <p:cNvPr id="4" name="Picture 3">
            <a:extLst>
              <a:ext uri="{FF2B5EF4-FFF2-40B4-BE49-F238E27FC236}">
                <a16:creationId xmlns:a16="http://schemas.microsoft.com/office/drawing/2014/main" id="{51309568-3CFC-4E68-BEF2-13A42D17027A}"/>
              </a:ext>
            </a:extLst>
          </p:cNvPr>
          <p:cNvPicPr>
            <a:picLocks noChangeAspect="1"/>
          </p:cNvPicPr>
          <p:nvPr/>
        </p:nvPicPr>
        <p:blipFill rotWithShape="1">
          <a:blip r:embed="rId2"/>
          <a:srcRect l="17883" t="13424" r="38724" b="31422"/>
          <a:stretch/>
        </p:blipFill>
        <p:spPr>
          <a:xfrm>
            <a:off x="2950640" y="2380868"/>
            <a:ext cx="5973475" cy="4270790"/>
          </a:xfrm>
          <a:prstGeom prst="rect">
            <a:avLst/>
          </a:prstGeom>
        </p:spPr>
      </p:pic>
    </p:spTree>
    <p:extLst>
      <p:ext uri="{BB962C8B-B14F-4D97-AF65-F5344CB8AC3E}">
        <p14:creationId xmlns:p14="http://schemas.microsoft.com/office/powerpoint/2010/main" val="2880859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5E3EB-2A3D-4B1F-88AE-92FC4BC70906}"/>
              </a:ext>
            </a:extLst>
          </p:cNvPr>
          <p:cNvSpPr>
            <a:spLocks noGrp="1"/>
          </p:cNvSpPr>
          <p:nvPr>
            <p:ph type="title"/>
          </p:nvPr>
        </p:nvSpPr>
        <p:spPr/>
        <p:txBody>
          <a:bodyPr/>
          <a:lstStyle/>
          <a:p>
            <a:r>
              <a:rPr lang="en-US" dirty="0"/>
              <a:t>Text </a:t>
            </a:r>
          </a:p>
        </p:txBody>
      </p:sp>
      <p:sp>
        <p:nvSpPr>
          <p:cNvPr id="3" name="Content Placeholder 2">
            <a:extLst>
              <a:ext uri="{FF2B5EF4-FFF2-40B4-BE49-F238E27FC236}">
                <a16:creationId xmlns:a16="http://schemas.microsoft.com/office/drawing/2014/main" id="{9F8CC8F2-C589-4935-B3D8-B572CCC4A9F6}"/>
              </a:ext>
            </a:extLst>
          </p:cNvPr>
          <p:cNvSpPr>
            <a:spLocks noGrp="1"/>
          </p:cNvSpPr>
          <p:nvPr>
            <p:ph idx="1"/>
          </p:nvPr>
        </p:nvSpPr>
        <p:spPr/>
        <p:txBody>
          <a:bodyPr>
            <a:normAutofit/>
          </a:bodyPr>
          <a:lstStyle/>
          <a:p>
            <a:pPr lvl="1"/>
            <a:r>
              <a:rPr lang="en-US" sz="2400" dirty="0"/>
              <a:t>This is for the fixation cross. Put a “+” sign in the text box. Make it start at 1s and last for 1s.</a:t>
            </a:r>
          </a:p>
          <a:p>
            <a:endParaRPr lang="en-US" sz="2800" dirty="0"/>
          </a:p>
        </p:txBody>
      </p:sp>
    </p:spTree>
    <p:extLst>
      <p:ext uri="{BB962C8B-B14F-4D97-AF65-F5344CB8AC3E}">
        <p14:creationId xmlns:p14="http://schemas.microsoft.com/office/powerpoint/2010/main" val="257531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13C6B8-5815-424D-A59A-08E638A2DDDF}"/>
              </a:ext>
            </a:extLst>
          </p:cNvPr>
          <p:cNvSpPr>
            <a:spLocks noGrp="1"/>
          </p:cNvSpPr>
          <p:nvPr>
            <p:ph idx="1"/>
          </p:nvPr>
        </p:nvSpPr>
        <p:spPr>
          <a:xfrm>
            <a:off x="674497" y="130620"/>
            <a:ext cx="11029615" cy="3634486"/>
          </a:xfrm>
        </p:spPr>
        <p:txBody>
          <a:bodyPr/>
          <a:lstStyle/>
          <a:p>
            <a:endParaRPr lang="en-US" dirty="0"/>
          </a:p>
          <a:p>
            <a:r>
              <a:rPr lang="en-US" dirty="0"/>
              <a:t>In the “Image” row, let </a:t>
            </a:r>
            <a:r>
              <a:rPr lang="en-US" dirty="0" err="1"/>
              <a:t>psychopy</a:t>
            </a:r>
            <a:r>
              <a:rPr lang="en-US" dirty="0"/>
              <a:t> know what images to be displayed based on the excel sheet. </a:t>
            </a:r>
          </a:p>
          <a:p>
            <a:r>
              <a:rPr lang="en-US" dirty="0"/>
              <a:t>Open the excel sheet (</a:t>
            </a:r>
            <a:r>
              <a:rPr lang="en-US" dirty="0" err="1"/>
              <a:t>trialTypes</a:t>
            </a:r>
            <a:r>
              <a:rPr lang="en-US" dirty="0"/>
              <a:t>) in the “Navon additional practice folder” and have a think: which one (</a:t>
            </a:r>
            <a:r>
              <a:rPr lang="en-US" dirty="0" err="1"/>
              <a:t>stimFile</a:t>
            </a:r>
            <a:r>
              <a:rPr lang="en-US" dirty="0"/>
              <a:t>/congruence/</a:t>
            </a:r>
            <a:r>
              <a:rPr lang="en-US" dirty="0" err="1"/>
              <a:t>corrAns</a:t>
            </a:r>
            <a:r>
              <a:rPr lang="en-US" dirty="0"/>
              <a:t>) should be input in the “Image” row? </a:t>
            </a:r>
          </a:p>
          <a:p>
            <a:r>
              <a:rPr lang="en-US" dirty="0"/>
              <a:t>Put down your answer with a “$” in front and set every repeat. $ sign indicates that the stimuli keep changing. </a:t>
            </a:r>
          </a:p>
          <a:p>
            <a:r>
              <a:rPr lang="en-US" dirty="0"/>
              <a:t>Set the stimuli to start at 2s and last for 0.2s. </a:t>
            </a:r>
          </a:p>
          <a:p>
            <a:endParaRPr lang="en-US" dirty="0"/>
          </a:p>
        </p:txBody>
      </p:sp>
      <p:pic>
        <p:nvPicPr>
          <p:cNvPr id="4" name="Picture 3">
            <a:extLst>
              <a:ext uri="{FF2B5EF4-FFF2-40B4-BE49-F238E27FC236}">
                <a16:creationId xmlns:a16="http://schemas.microsoft.com/office/drawing/2014/main" id="{2196860D-49AF-4880-A7C4-067F59542D29}"/>
              </a:ext>
            </a:extLst>
          </p:cNvPr>
          <p:cNvPicPr>
            <a:picLocks noChangeAspect="1"/>
          </p:cNvPicPr>
          <p:nvPr/>
        </p:nvPicPr>
        <p:blipFill rotWithShape="1">
          <a:blip r:embed="rId2"/>
          <a:srcRect l="32602" t="22721" r="35102" b="42585"/>
          <a:stretch/>
        </p:blipFill>
        <p:spPr>
          <a:xfrm>
            <a:off x="2873828" y="2975170"/>
            <a:ext cx="5993365" cy="3621582"/>
          </a:xfrm>
          <a:prstGeom prst="rect">
            <a:avLst/>
          </a:prstGeom>
        </p:spPr>
      </p:pic>
      <p:sp>
        <p:nvSpPr>
          <p:cNvPr id="5" name="Title 1">
            <a:extLst>
              <a:ext uri="{FF2B5EF4-FFF2-40B4-BE49-F238E27FC236}">
                <a16:creationId xmlns:a16="http://schemas.microsoft.com/office/drawing/2014/main" id="{937E91EC-D629-4A09-B703-E4B7F133C917}"/>
              </a:ext>
            </a:extLst>
          </p:cNvPr>
          <p:cNvSpPr>
            <a:spLocks noGrp="1"/>
          </p:cNvSpPr>
          <p:nvPr>
            <p:ph type="title"/>
          </p:nvPr>
        </p:nvSpPr>
        <p:spPr>
          <a:xfrm>
            <a:off x="954417" y="-150602"/>
            <a:ext cx="11029616" cy="1188720"/>
          </a:xfrm>
        </p:spPr>
        <p:txBody>
          <a:bodyPr/>
          <a:lstStyle/>
          <a:p>
            <a:r>
              <a:rPr lang="en-US" dirty="0"/>
              <a:t>Image</a:t>
            </a:r>
          </a:p>
        </p:txBody>
      </p:sp>
    </p:spTree>
    <p:extLst>
      <p:ext uri="{BB962C8B-B14F-4D97-AF65-F5344CB8AC3E}">
        <p14:creationId xmlns:p14="http://schemas.microsoft.com/office/powerpoint/2010/main" val="425729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B429E-7807-41DD-8A9C-36978A69ED08}"/>
              </a:ext>
            </a:extLst>
          </p:cNvPr>
          <p:cNvSpPr>
            <a:spLocks noGrp="1"/>
          </p:cNvSpPr>
          <p:nvPr>
            <p:ph type="title"/>
          </p:nvPr>
        </p:nvSpPr>
        <p:spPr>
          <a:xfrm>
            <a:off x="581192" y="510132"/>
            <a:ext cx="11029616" cy="1188720"/>
          </a:xfrm>
        </p:spPr>
        <p:txBody>
          <a:bodyPr/>
          <a:lstStyle/>
          <a:p>
            <a:r>
              <a:rPr lang="en-US" dirty="0"/>
              <a:t>keyboard</a:t>
            </a:r>
          </a:p>
        </p:txBody>
      </p:sp>
      <p:sp>
        <p:nvSpPr>
          <p:cNvPr id="3" name="Content Placeholder 2">
            <a:extLst>
              <a:ext uri="{FF2B5EF4-FFF2-40B4-BE49-F238E27FC236}">
                <a16:creationId xmlns:a16="http://schemas.microsoft.com/office/drawing/2014/main" id="{A492632C-BA55-4B1B-B027-DFE28D103C33}"/>
              </a:ext>
            </a:extLst>
          </p:cNvPr>
          <p:cNvSpPr>
            <a:spLocks noGrp="1"/>
          </p:cNvSpPr>
          <p:nvPr>
            <p:ph idx="1"/>
          </p:nvPr>
        </p:nvSpPr>
        <p:spPr>
          <a:xfrm>
            <a:off x="581191" y="1438021"/>
            <a:ext cx="11029615" cy="3634486"/>
          </a:xfrm>
        </p:spPr>
        <p:txBody>
          <a:bodyPr/>
          <a:lstStyle/>
          <a:p>
            <a:r>
              <a:rPr lang="en-US" dirty="0"/>
              <a:t>We want the participants to respond AFTER the stimuli are shown. So, when do we start (refer to the previous slide, it’s time to do some simple calculation!) and how long do we want the response keys to be available? </a:t>
            </a:r>
          </a:p>
          <a:p>
            <a:pPr lvl="1"/>
            <a:r>
              <a:rPr lang="en-US" dirty="0"/>
              <a:t>The answers are provided at the bottom of this slide</a:t>
            </a:r>
          </a:p>
          <a:p>
            <a:r>
              <a:rPr lang="en-US" dirty="0"/>
              <a:t>What response keys do you allow this time for participants to respond to the small “s” and “h” letters?</a:t>
            </a:r>
          </a:p>
          <a:p>
            <a:r>
              <a:rPr lang="en-US" dirty="0"/>
              <a:t>Do you want to save the responses? If yes, please tick “</a:t>
            </a:r>
            <a:r>
              <a:rPr lang="en-US" dirty="0">
                <a:solidFill>
                  <a:srgbClr val="FF0000"/>
                </a:solidFill>
              </a:rPr>
              <a:t>Store correct</a:t>
            </a:r>
            <a:r>
              <a:rPr lang="en-US" dirty="0"/>
              <a:t>” under Data tab, and let </a:t>
            </a:r>
            <a:r>
              <a:rPr lang="en-US" dirty="0" err="1"/>
              <a:t>psychopy</a:t>
            </a:r>
            <a:r>
              <a:rPr lang="en-US" dirty="0"/>
              <a:t> know what are the correct answers. We have provided the answers in the excel sheet so you just need to let </a:t>
            </a:r>
            <a:r>
              <a:rPr lang="en-US" dirty="0" err="1"/>
              <a:t>psychopy</a:t>
            </a:r>
            <a:r>
              <a:rPr lang="en-US" dirty="0"/>
              <a:t> know where to refer to it, i.e. </a:t>
            </a:r>
            <a:r>
              <a:rPr lang="en-US" dirty="0">
                <a:solidFill>
                  <a:srgbClr val="FF0000"/>
                </a:solidFill>
              </a:rPr>
              <a:t>$</a:t>
            </a:r>
            <a:r>
              <a:rPr lang="en-US" dirty="0" err="1">
                <a:solidFill>
                  <a:srgbClr val="FF0000"/>
                </a:solidFill>
              </a:rPr>
              <a:t>corrAns</a:t>
            </a:r>
            <a:r>
              <a:rPr lang="en-US" dirty="0">
                <a:solidFill>
                  <a:srgbClr val="FF0000"/>
                </a:solidFill>
              </a:rPr>
              <a:t> </a:t>
            </a:r>
          </a:p>
          <a:p>
            <a:endParaRPr lang="en-US" dirty="0"/>
          </a:p>
        </p:txBody>
      </p:sp>
      <p:pic>
        <p:nvPicPr>
          <p:cNvPr id="4" name="Picture 3">
            <a:extLst>
              <a:ext uri="{FF2B5EF4-FFF2-40B4-BE49-F238E27FC236}">
                <a16:creationId xmlns:a16="http://schemas.microsoft.com/office/drawing/2014/main" id="{5792454D-460E-496C-A4ED-BE78CC32633C}"/>
              </a:ext>
            </a:extLst>
          </p:cNvPr>
          <p:cNvPicPr>
            <a:picLocks noChangeAspect="1"/>
          </p:cNvPicPr>
          <p:nvPr/>
        </p:nvPicPr>
        <p:blipFill rotWithShape="1">
          <a:blip r:embed="rId3"/>
          <a:srcRect l="33520" t="24354" r="34031" b="39456"/>
          <a:stretch/>
        </p:blipFill>
        <p:spPr>
          <a:xfrm>
            <a:off x="4063044" y="4021930"/>
            <a:ext cx="4193987" cy="2631132"/>
          </a:xfrm>
          <a:prstGeom prst="rect">
            <a:avLst/>
          </a:prstGeom>
        </p:spPr>
      </p:pic>
    </p:spTree>
    <p:extLst>
      <p:ext uri="{BB962C8B-B14F-4D97-AF65-F5344CB8AC3E}">
        <p14:creationId xmlns:p14="http://schemas.microsoft.com/office/powerpoint/2010/main" val="186347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D14A9-2B02-409A-A676-14273AC8A5F8}"/>
              </a:ext>
            </a:extLst>
          </p:cNvPr>
          <p:cNvSpPr>
            <a:spLocks noGrp="1"/>
          </p:cNvSpPr>
          <p:nvPr>
            <p:ph type="title"/>
          </p:nvPr>
        </p:nvSpPr>
        <p:spPr/>
        <p:txBody>
          <a:bodyPr/>
          <a:lstStyle/>
          <a:p>
            <a:r>
              <a:rPr lang="en-US" dirty="0"/>
              <a:t>4th step: the loop</a:t>
            </a:r>
          </a:p>
        </p:txBody>
      </p:sp>
      <p:sp>
        <p:nvSpPr>
          <p:cNvPr id="3" name="Content Placeholder 2">
            <a:extLst>
              <a:ext uri="{FF2B5EF4-FFF2-40B4-BE49-F238E27FC236}">
                <a16:creationId xmlns:a16="http://schemas.microsoft.com/office/drawing/2014/main" id="{173FDBE1-4F8E-4BA9-8FB9-3A22429689A2}"/>
              </a:ext>
            </a:extLst>
          </p:cNvPr>
          <p:cNvSpPr>
            <a:spLocks noGrp="1"/>
          </p:cNvSpPr>
          <p:nvPr>
            <p:ph idx="1"/>
          </p:nvPr>
        </p:nvSpPr>
        <p:spPr>
          <a:xfrm>
            <a:off x="469225" y="1398472"/>
            <a:ext cx="11029615" cy="3634486"/>
          </a:xfrm>
        </p:spPr>
        <p:txBody>
          <a:bodyPr/>
          <a:lstStyle/>
          <a:p>
            <a:r>
              <a:rPr lang="en-US" dirty="0"/>
              <a:t>Insert a Loop that surrounds the ‘trial’ routine and rename it as ‘trials’. </a:t>
            </a:r>
          </a:p>
          <a:p>
            <a:r>
              <a:rPr lang="en-US" dirty="0"/>
              <a:t>Then, double click on the ‘trials’ and input the excel file (</a:t>
            </a:r>
            <a:r>
              <a:rPr lang="en-US" dirty="0" err="1"/>
              <a:t>trialTypes</a:t>
            </a:r>
            <a:r>
              <a:rPr lang="en-US" dirty="0"/>
              <a:t>) into the “conditions” row. </a:t>
            </a:r>
          </a:p>
          <a:p>
            <a:r>
              <a:rPr lang="en-US" dirty="0"/>
              <a:t>The stimuli could be set to show up randomly: loop type (random) </a:t>
            </a:r>
          </a:p>
          <a:p>
            <a:r>
              <a:rPr lang="en-US" dirty="0"/>
              <a:t>How many times do you want the experiment to repeat? For now, let’s just stick with one: </a:t>
            </a:r>
            <a:r>
              <a:rPr lang="en-US" dirty="0" err="1"/>
              <a:t>nReps</a:t>
            </a:r>
            <a:r>
              <a:rPr lang="en-US" dirty="0"/>
              <a:t> (1)</a:t>
            </a:r>
          </a:p>
        </p:txBody>
      </p:sp>
      <p:pic>
        <p:nvPicPr>
          <p:cNvPr id="6" name="Picture 5">
            <a:extLst>
              <a:ext uri="{FF2B5EF4-FFF2-40B4-BE49-F238E27FC236}">
                <a16:creationId xmlns:a16="http://schemas.microsoft.com/office/drawing/2014/main" id="{685F8ADB-B7C7-4664-BD2C-00E807085BC6}"/>
              </a:ext>
            </a:extLst>
          </p:cNvPr>
          <p:cNvPicPr>
            <a:picLocks noChangeAspect="1"/>
          </p:cNvPicPr>
          <p:nvPr/>
        </p:nvPicPr>
        <p:blipFill rotWithShape="1">
          <a:blip r:embed="rId2"/>
          <a:srcRect l="8924" t="62721" r="54617" b="21905"/>
          <a:stretch/>
        </p:blipFill>
        <p:spPr>
          <a:xfrm>
            <a:off x="1101012" y="4301412"/>
            <a:ext cx="8260568" cy="1959429"/>
          </a:xfrm>
          <a:prstGeom prst="rect">
            <a:avLst/>
          </a:prstGeom>
        </p:spPr>
      </p:pic>
    </p:spTree>
    <p:extLst>
      <p:ext uri="{BB962C8B-B14F-4D97-AF65-F5344CB8AC3E}">
        <p14:creationId xmlns:p14="http://schemas.microsoft.com/office/powerpoint/2010/main" val="796931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44663-80A9-4F51-9A8A-3967F16689D9}"/>
              </a:ext>
            </a:extLst>
          </p:cNvPr>
          <p:cNvSpPr>
            <a:spLocks noGrp="1"/>
          </p:cNvSpPr>
          <p:nvPr>
            <p:ph type="title"/>
          </p:nvPr>
        </p:nvSpPr>
        <p:spPr/>
        <p:txBody>
          <a:bodyPr/>
          <a:lstStyle/>
          <a:p>
            <a:r>
              <a:rPr lang="en-US" dirty="0"/>
              <a:t>Last step: ready to be published!</a:t>
            </a:r>
          </a:p>
        </p:txBody>
      </p:sp>
      <p:sp>
        <p:nvSpPr>
          <p:cNvPr id="3" name="Content Placeholder 2">
            <a:extLst>
              <a:ext uri="{FF2B5EF4-FFF2-40B4-BE49-F238E27FC236}">
                <a16:creationId xmlns:a16="http://schemas.microsoft.com/office/drawing/2014/main" id="{657E424F-C3BE-4953-A930-48967EEC9845}"/>
              </a:ext>
            </a:extLst>
          </p:cNvPr>
          <p:cNvSpPr>
            <a:spLocks noGrp="1"/>
          </p:cNvSpPr>
          <p:nvPr>
            <p:ph idx="1"/>
          </p:nvPr>
        </p:nvSpPr>
        <p:spPr>
          <a:xfrm>
            <a:off x="464460" y="1296516"/>
            <a:ext cx="11029615" cy="3634486"/>
          </a:xfrm>
        </p:spPr>
        <p:txBody>
          <a:bodyPr/>
          <a:lstStyle/>
          <a:p>
            <a:r>
              <a:rPr lang="en-US" dirty="0"/>
              <a:t>Try running the experiment once and see if there is any error. </a:t>
            </a:r>
          </a:p>
          <a:p>
            <a:r>
              <a:rPr lang="en-US" dirty="0"/>
              <a:t>If the experiment could not be run, try troubleshooting it based on the error message that you get.</a:t>
            </a:r>
          </a:p>
          <a:p>
            <a:r>
              <a:rPr lang="en-US" dirty="0"/>
              <a:t>For reference, you could refer to the template (</a:t>
            </a:r>
            <a:r>
              <a:rPr lang="en-US" b="1" dirty="0"/>
              <a:t>Navon 2</a:t>
            </a:r>
            <a:r>
              <a:rPr lang="en-US" dirty="0"/>
              <a:t>) provided in the “Navon additional practice” folder.</a:t>
            </a:r>
          </a:p>
          <a:p>
            <a:r>
              <a:rPr lang="en-US" dirty="0"/>
              <a:t>Once you are ready, try publishing it online on </a:t>
            </a:r>
            <a:r>
              <a:rPr lang="en-US" dirty="0" err="1"/>
              <a:t>Pavlovia</a:t>
            </a:r>
            <a:r>
              <a:rPr lang="en-US" dirty="0"/>
              <a:t>. Click “Pavlovia.org” and press “New…”. Then, click “Create project on </a:t>
            </a:r>
            <a:r>
              <a:rPr lang="en-US" dirty="0" err="1"/>
              <a:t>Pavlovia</a:t>
            </a:r>
            <a:r>
              <a:rPr lang="en-US" dirty="0"/>
              <a:t>”. Make sure you have logged in your </a:t>
            </a:r>
            <a:r>
              <a:rPr lang="en-US" dirty="0" err="1"/>
              <a:t>Pavlovia</a:t>
            </a:r>
            <a:r>
              <a:rPr lang="en-US" dirty="0"/>
              <a:t> account!</a:t>
            </a:r>
          </a:p>
          <a:p>
            <a:r>
              <a:rPr lang="en-US" dirty="0"/>
              <a:t>You should be able to see your experiment on </a:t>
            </a:r>
            <a:r>
              <a:rPr lang="en-US" dirty="0" err="1"/>
              <a:t>Pavlovia</a:t>
            </a:r>
            <a:r>
              <a:rPr lang="en-US" dirty="0"/>
              <a:t> dashboard if you have successfully synced it online.</a:t>
            </a:r>
          </a:p>
        </p:txBody>
      </p:sp>
      <p:pic>
        <p:nvPicPr>
          <p:cNvPr id="4" name="Picture 3">
            <a:extLst>
              <a:ext uri="{FF2B5EF4-FFF2-40B4-BE49-F238E27FC236}">
                <a16:creationId xmlns:a16="http://schemas.microsoft.com/office/drawing/2014/main" id="{1635FC46-B248-4187-AE2D-65F3AF91CAB8}"/>
              </a:ext>
            </a:extLst>
          </p:cNvPr>
          <p:cNvPicPr>
            <a:picLocks noChangeAspect="1"/>
          </p:cNvPicPr>
          <p:nvPr/>
        </p:nvPicPr>
        <p:blipFill rotWithShape="1">
          <a:blip r:embed="rId2"/>
          <a:srcRect l="10133" t="7942" r="44308" b="74724"/>
          <a:stretch/>
        </p:blipFill>
        <p:spPr>
          <a:xfrm>
            <a:off x="955736" y="4571585"/>
            <a:ext cx="9250931" cy="1979798"/>
          </a:xfrm>
          <a:prstGeom prst="rect">
            <a:avLst/>
          </a:prstGeom>
        </p:spPr>
      </p:pic>
    </p:spTree>
    <p:extLst>
      <p:ext uri="{BB962C8B-B14F-4D97-AF65-F5344CB8AC3E}">
        <p14:creationId xmlns:p14="http://schemas.microsoft.com/office/powerpoint/2010/main" val="454029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60832-3FA5-432F-827D-508F8211A58C}"/>
              </a:ext>
            </a:extLst>
          </p:cNvPr>
          <p:cNvSpPr>
            <a:spLocks noGrp="1"/>
          </p:cNvSpPr>
          <p:nvPr>
            <p:ph type="title"/>
          </p:nvPr>
        </p:nvSpPr>
        <p:spPr/>
        <p:txBody>
          <a:bodyPr/>
          <a:lstStyle/>
          <a:p>
            <a:r>
              <a:rPr lang="en-US" dirty="0"/>
              <a:t>Well done!</a:t>
            </a:r>
          </a:p>
        </p:txBody>
      </p:sp>
      <p:sp>
        <p:nvSpPr>
          <p:cNvPr id="3" name="Text Placeholder 2">
            <a:extLst>
              <a:ext uri="{FF2B5EF4-FFF2-40B4-BE49-F238E27FC236}">
                <a16:creationId xmlns:a16="http://schemas.microsoft.com/office/drawing/2014/main" id="{AA46AB47-A667-4DAA-9C0A-25704BDC4E31}"/>
              </a:ext>
            </a:extLst>
          </p:cNvPr>
          <p:cNvSpPr>
            <a:spLocks noGrp="1"/>
          </p:cNvSpPr>
          <p:nvPr>
            <p:ph type="body" idx="1"/>
          </p:nvPr>
        </p:nvSpPr>
        <p:spPr/>
        <p:txBody>
          <a:bodyPr/>
          <a:lstStyle/>
          <a:p>
            <a:r>
              <a:rPr lang="en-US" dirty="0">
                <a:solidFill>
                  <a:schemeClr val="tx1"/>
                </a:solidFill>
              </a:rPr>
              <a:t>You have completed the task, now it’s time to design your own experiment =)</a:t>
            </a:r>
          </a:p>
        </p:txBody>
      </p:sp>
    </p:spTree>
    <p:extLst>
      <p:ext uri="{BB962C8B-B14F-4D97-AF65-F5344CB8AC3E}">
        <p14:creationId xmlns:p14="http://schemas.microsoft.com/office/powerpoint/2010/main" val="725547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CD6A-3667-4E31-9CAF-8EB433D1E24C}"/>
              </a:ext>
            </a:extLst>
          </p:cNvPr>
          <p:cNvSpPr>
            <a:spLocks noGrp="1"/>
          </p:cNvSpPr>
          <p:nvPr>
            <p:ph type="title"/>
          </p:nvPr>
        </p:nvSpPr>
        <p:spPr/>
        <p:txBody>
          <a:bodyPr/>
          <a:lstStyle/>
          <a:p>
            <a:r>
              <a:rPr lang="en-US" dirty="0"/>
              <a:t>Content</a:t>
            </a:r>
          </a:p>
        </p:txBody>
      </p:sp>
      <p:sp>
        <p:nvSpPr>
          <p:cNvPr id="3" name="Content Placeholder 2">
            <a:extLst>
              <a:ext uri="{FF2B5EF4-FFF2-40B4-BE49-F238E27FC236}">
                <a16:creationId xmlns:a16="http://schemas.microsoft.com/office/drawing/2014/main" id="{5CB2842F-0BEE-4920-93CD-2ED9E8D3A05A}"/>
              </a:ext>
            </a:extLst>
          </p:cNvPr>
          <p:cNvSpPr>
            <a:spLocks noGrp="1"/>
          </p:cNvSpPr>
          <p:nvPr>
            <p:ph idx="1"/>
          </p:nvPr>
        </p:nvSpPr>
        <p:spPr/>
        <p:txBody>
          <a:bodyPr/>
          <a:lstStyle/>
          <a:p>
            <a:r>
              <a:rPr lang="en-US" dirty="0"/>
              <a:t>Brief introduction</a:t>
            </a:r>
          </a:p>
          <a:p>
            <a:r>
              <a:rPr lang="en-US" dirty="0"/>
              <a:t>Experimental Design</a:t>
            </a:r>
          </a:p>
          <a:p>
            <a:r>
              <a:rPr lang="en-US" dirty="0"/>
              <a:t>Test yourself! Guidelines provided</a:t>
            </a:r>
          </a:p>
        </p:txBody>
      </p:sp>
    </p:spTree>
    <p:extLst>
      <p:ext uri="{BB962C8B-B14F-4D97-AF65-F5344CB8AC3E}">
        <p14:creationId xmlns:p14="http://schemas.microsoft.com/office/powerpoint/2010/main" val="2393780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52"/>
        <p:cNvGrpSpPr/>
        <p:nvPr/>
      </p:nvGrpSpPr>
      <p:grpSpPr>
        <a:xfrm>
          <a:off x="0" y="0"/>
          <a:ext cx="0" cy="0"/>
          <a:chOff x="0" y="0"/>
          <a:chExt cx="0" cy="0"/>
        </a:xfrm>
      </p:grpSpPr>
      <p:sp>
        <p:nvSpPr>
          <p:cNvPr id="111" name="Rectangle 110">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3" name="Rectangle 112">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5" name="Rectangle 114">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54" name="Google Shape;554;p28"/>
          <p:cNvSpPr txBox="1">
            <a:spLocks noGrp="1"/>
          </p:cNvSpPr>
          <p:nvPr>
            <p:ph type="title"/>
          </p:nvPr>
        </p:nvSpPr>
        <p:spPr>
          <a:xfrm>
            <a:off x="581192" y="702156"/>
            <a:ext cx="11029616" cy="1188720"/>
          </a:xfrm>
          <a:prstGeom prst="rect">
            <a:avLst/>
          </a:prstGeom>
        </p:spPr>
        <p:txBody>
          <a:bodyPr spcFirstLastPara="1" vert="horz" lIns="91440" tIns="45720" rIns="91440" bIns="45720" rtlCol="0" anchor="b" anchorCtr="0">
            <a:normAutofit/>
          </a:bodyPr>
          <a:lstStyle/>
          <a:p>
            <a:pPr>
              <a:spcBef>
                <a:spcPct val="0"/>
              </a:spcBef>
            </a:pPr>
            <a:r>
              <a:rPr lang="en-US" sz="2800" b="0" kern="1200" cap="all" dirty="0">
                <a:solidFill>
                  <a:schemeClr val="tx1">
                    <a:lumMod val="75000"/>
                    <a:lumOff val="25000"/>
                  </a:schemeClr>
                </a:solidFill>
                <a:latin typeface="+mj-lt"/>
                <a:ea typeface="+mj-ea"/>
                <a:cs typeface="+mj-cs"/>
              </a:rPr>
              <a:t>INTRODUCTION </a:t>
            </a:r>
          </a:p>
        </p:txBody>
      </p:sp>
      <p:sp>
        <p:nvSpPr>
          <p:cNvPr id="117" name="Rectangle 116">
            <a:extLst>
              <a:ext uri="{FF2B5EF4-FFF2-40B4-BE49-F238E27FC236}">
                <a16:creationId xmlns:a16="http://schemas.microsoft.com/office/drawing/2014/main" id="{7A4CA679-3546-4E14-8FB8-F57168C37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9" name="Rectangle 118">
            <a:extLst>
              <a:ext uri="{FF2B5EF4-FFF2-40B4-BE49-F238E27FC236}">
                <a16:creationId xmlns:a16="http://schemas.microsoft.com/office/drawing/2014/main" id="{44D16E90-7C64-4C04-A50A-B866A1A92B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1" name="Rectangle 120">
            <a:extLst>
              <a:ext uri="{FF2B5EF4-FFF2-40B4-BE49-F238E27FC236}">
                <a16:creationId xmlns:a16="http://schemas.microsoft.com/office/drawing/2014/main" id="{DBE4DD59-5AA2-46C6-B6A8-9B4C62D198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3" name="Rectangle 122">
            <a:extLst>
              <a:ext uri="{FF2B5EF4-FFF2-40B4-BE49-F238E27FC236}">
                <a16:creationId xmlns:a16="http://schemas.microsoft.com/office/drawing/2014/main" id="{160CE81C-67DC-489E-BFFB-877C80B85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rgbClr val="FFFFFF">
              <a:alpha val="80000"/>
            </a:srgbClr>
          </a:solidFill>
          <a:ln w="38100">
            <a:solidFill>
              <a:srgbClr val="4653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linedrawing&#10;&#10;Description automatically generated">
            <a:extLst>
              <a:ext uri="{FF2B5EF4-FFF2-40B4-BE49-F238E27FC236}">
                <a16:creationId xmlns:a16="http://schemas.microsoft.com/office/drawing/2014/main" id="{740D19E0-606C-4E51-ACFA-07E902DB50CC}"/>
              </a:ext>
            </a:extLst>
          </p:cNvPr>
          <p:cNvPicPr>
            <a:picLocks noChangeAspect="1"/>
          </p:cNvPicPr>
          <p:nvPr/>
        </p:nvPicPr>
        <p:blipFill rotWithShape="1">
          <a:blip r:embed="rId3"/>
          <a:srcRect r="8751" b="-3"/>
          <a:stretch/>
        </p:blipFill>
        <p:spPr>
          <a:xfrm>
            <a:off x="611392" y="2347105"/>
            <a:ext cx="5074920" cy="3712464"/>
          </a:xfrm>
          <a:prstGeom prst="rect">
            <a:avLst/>
          </a:prstGeom>
        </p:spPr>
      </p:pic>
      <p:sp>
        <p:nvSpPr>
          <p:cNvPr id="553" name="Google Shape;553;p28"/>
          <p:cNvSpPr txBox="1">
            <a:spLocks noGrp="1"/>
          </p:cNvSpPr>
          <p:nvPr>
            <p:ph type="body" idx="1"/>
          </p:nvPr>
        </p:nvSpPr>
        <p:spPr>
          <a:xfrm>
            <a:off x="6340830" y="2340864"/>
            <a:ext cx="5269977" cy="3634486"/>
          </a:xfrm>
          <a:prstGeom prst="rect">
            <a:avLst/>
          </a:prstGeom>
        </p:spPr>
        <p:txBody>
          <a:bodyPr spcFirstLastPara="1" vert="horz" lIns="91440" tIns="45720" rIns="91440" bIns="45720" rtlCol="0" anchor="ctr" anchorCtr="0">
            <a:normAutofit/>
          </a:bodyPr>
          <a:lstStyle/>
          <a:p>
            <a:pPr marL="228594" indent="-228594">
              <a:spcBef>
                <a:spcPct val="20000"/>
              </a:spcBef>
              <a:spcAft>
                <a:spcPts val="600"/>
              </a:spcAft>
              <a:buClr>
                <a:schemeClr val="accent1"/>
              </a:buClr>
              <a:buSzPct val="92000"/>
              <a:buFont typeface="Wingdings 2" panose="05020102010507070707" pitchFamily="18" charset="2"/>
              <a:buChar char=""/>
            </a:pPr>
            <a:r>
              <a:rPr lang="en-US" dirty="0"/>
              <a:t>Images contain both global (the whole) and local (the parts) features.</a:t>
            </a:r>
          </a:p>
          <a:p>
            <a:pPr marL="228594" indent="-228594">
              <a:spcBef>
                <a:spcPct val="20000"/>
              </a:spcBef>
              <a:spcAft>
                <a:spcPts val="600"/>
              </a:spcAft>
              <a:buClr>
                <a:schemeClr val="accent1"/>
              </a:buClr>
              <a:buSzPct val="92000"/>
              <a:buFont typeface="Wingdings 2" panose="05020102010507070707" pitchFamily="18" charset="2"/>
              <a:buChar char=""/>
            </a:pPr>
            <a:r>
              <a:rPr lang="en-US" dirty="0"/>
              <a:t>Navon’s task (Navon, 1977) was designed to explore the relationship between global and local perception.</a:t>
            </a:r>
          </a:p>
          <a:p>
            <a:pPr marL="228594" indent="-228594">
              <a:spcBef>
                <a:spcPct val="20000"/>
              </a:spcBef>
              <a:spcAft>
                <a:spcPts val="600"/>
              </a:spcAft>
              <a:buClr>
                <a:schemeClr val="accent1"/>
              </a:buClr>
              <a:buSzPct val="92000"/>
              <a:buFont typeface="Wingdings 2" panose="05020102010507070707" pitchFamily="18" charset="2"/>
              <a:buChar char=""/>
            </a:pPr>
            <a:r>
              <a:rPr lang="en-US" dirty="0"/>
              <a:t>It was hypothesized that perceptual processes are temporally </a:t>
            </a:r>
            <a:r>
              <a:rPr lang="en-US" dirty="0" err="1"/>
              <a:t>organised</a:t>
            </a:r>
            <a:r>
              <a:rPr lang="en-US" dirty="0"/>
              <a:t> so that they proceed from global structuring toward more and more fine-grained analysis, which was known as the </a:t>
            </a:r>
            <a:r>
              <a:rPr lang="en-US" b="1" dirty="0"/>
              <a:t>Global Precedence Effect</a:t>
            </a:r>
            <a:r>
              <a:rPr lang="en-US" dirty="0"/>
              <a:t>.</a:t>
            </a:r>
          </a:p>
        </p:txBody>
      </p:sp>
      <p:pic>
        <p:nvPicPr>
          <p:cNvPr id="5" name="Picture 4">
            <a:extLst>
              <a:ext uri="{FF2B5EF4-FFF2-40B4-BE49-F238E27FC236}">
                <a16:creationId xmlns:a16="http://schemas.microsoft.com/office/drawing/2014/main" id="{FFDAAC07-C997-4814-9179-3ED7C4577941}"/>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306686" y="62754"/>
            <a:ext cx="1747999" cy="731333"/>
          </a:xfrm>
          <a:prstGeom prst="rect">
            <a:avLst/>
          </a:prstGeom>
        </p:spPr>
      </p:pic>
      <p:sp>
        <p:nvSpPr>
          <p:cNvPr id="2" name="Rectangle 1">
            <a:extLst>
              <a:ext uri="{FF2B5EF4-FFF2-40B4-BE49-F238E27FC236}">
                <a16:creationId xmlns:a16="http://schemas.microsoft.com/office/drawing/2014/main" id="{B7A75ED4-1DE2-4FEA-A887-136C06096CDE}"/>
              </a:ext>
            </a:extLst>
          </p:cNvPr>
          <p:cNvSpPr/>
          <p:nvPr/>
        </p:nvSpPr>
        <p:spPr>
          <a:xfrm>
            <a:off x="6416105" y="5509513"/>
            <a:ext cx="4330191" cy="646331"/>
          </a:xfrm>
          <a:prstGeom prst="rect">
            <a:avLst/>
          </a:prstGeom>
          <a:noFill/>
        </p:spPr>
        <p:txBody>
          <a:bodyPr wrap="square" lIns="91440" tIns="45720" rIns="91440" bIns="45720">
            <a:spAutoFit/>
          </a:bodyPr>
          <a:lstStyle/>
          <a:p>
            <a:pPr algn="ctr"/>
            <a:r>
              <a:rPr lang="en-US" sz="3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Globa</a:t>
            </a:r>
            <a:r>
              <a:rPr lang="en-US" sz="3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l &gt; Local</a:t>
            </a:r>
            <a:endParaRPr lang="en-US" sz="3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CE08C-F568-4D67-943E-470935CF8354}"/>
              </a:ext>
            </a:extLst>
          </p:cNvPr>
          <p:cNvSpPr>
            <a:spLocks noGrp="1"/>
          </p:cNvSpPr>
          <p:nvPr>
            <p:ph type="title"/>
          </p:nvPr>
        </p:nvSpPr>
        <p:spPr/>
        <p:txBody>
          <a:bodyPr/>
          <a:lstStyle/>
          <a:p>
            <a:r>
              <a:rPr lang="en-US" dirty="0"/>
              <a:t>Experimental design</a:t>
            </a:r>
          </a:p>
        </p:txBody>
      </p:sp>
      <p:sp>
        <p:nvSpPr>
          <p:cNvPr id="3" name="Content Placeholder 2">
            <a:extLst>
              <a:ext uri="{FF2B5EF4-FFF2-40B4-BE49-F238E27FC236}">
                <a16:creationId xmlns:a16="http://schemas.microsoft.com/office/drawing/2014/main" id="{1D1414F0-5BC2-46B1-B9F2-9E192260DA7D}"/>
              </a:ext>
            </a:extLst>
          </p:cNvPr>
          <p:cNvSpPr>
            <a:spLocks noGrp="1"/>
          </p:cNvSpPr>
          <p:nvPr>
            <p:ph idx="1"/>
          </p:nvPr>
        </p:nvSpPr>
        <p:spPr>
          <a:xfrm>
            <a:off x="514080" y="1704106"/>
            <a:ext cx="11029615" cy="3634486"/>
          </a:xfrm>
        </p:spPr>
        <p:txBody>
          <a:bodyPr/>
          <a:lstStyle/>
          <a:p>
            <a:r>
              <a:rPr lang="en-US" dirty="0"/>
              <a:t>To investigate the global precedence effect, we could design an experiment using </a:t>
            </a:r>
            <a:r>
              <a:rPr lang="en-US" dirty="0" err="1"/>
              <a:t>psychopy</a:t>
            </a:r>
            <a:r>
              <a:rPr lang="en-US" dirty="0"/>
              <a:t>. Participants would be asked to respond to the smaller letters in congruent (i.e. Big S and small S) and incongruent (i.e. Big S and small H) trials. Participants should respond to the congruent trials faster than the incongruent trials .</a:t>
            </a:r>
          </a:p>
          <a:p>
            <a:r>
              <a:rPr lang="en-US" dirty="0"/>
              <a:t>Note that:</a:t>
            </a:r>
          </a:p>
          <a:p>
            <a:pPr marL="495450" lvl="1" indent="-171450">
              <a:spcAft>
                <a:spcPts val="1600"/>
              </a:spcAft>
              <a:buFont typeface="Arial" panose="020B0604020202020204" pitchFamily="34" charset="0"/>
              <a:buChar char="•"/>
            </a:pPr>
            <a:r>
              <a:rPr lang="en-US" sz="1500" b="1" dirty="0">
                <a:solidFill>
                  <a:schemeClr val="tx1"/>
                </a:solidFill>
              </a:rPr>
              <a:t>Independent variable: </a:t>
            </a:r>
            <a:r>
              <a:rPr lang="en-US" sz="1500" dirty="0">
                <a:solidFill>
                  <a:schemeClr val="tx1"/>
                </a:solidFill>
              </a:rPr>
              <a:t>Congruence of small and large letters</a:t>
            </a:r>
          </a:p>
          <a:p>
            <a:pPr marL="495450" lvl="1" indent="-171450">
              <a:spcAft>
                <a:spcPts val="1600"/>
              </a:spcAft>
              <a:buFont typeface="Arial" panose="020B0604020202020204" pitchFamily="34" charset="0"/>
              <a:buChar char="•"/>
            </a:pPr>
            <a:r>
              <a:rPr lang="en-US" sz="1500" b="1" dirty="0">
                <a:solidFill>
                  <a:schemeClr val="tx1"/>
                </a:solidFill>
              </a:rPr>
              <a:t>Dependent variable: </a:t>
            </a:r>
            <a:r>
              <a:rPr lang="en-US" sz="1500" dirty="0">
                <a:solidFill>
                  <a:schemeClr val="tx1"/>
                </a:solidFill>
              </a:rPr>
              <a:t>Reaction time in milliseconds</a:t>
            </a:r>
          </a:p>
        </p:txBody>
      </p:sp>
      <p:grpSp>
        <p:nvGrpSpPr>
          <p:cNvPr id="4" name="Group 3">
            <a:extLst>
              <a:ext uri="{FF2B5EF4-FFF2-40B4-BE49-F238E27FC236}">
                <a16:creationId xmlns:a16="http://schemas.microsoft.com/office/drawing/2014/main" id="{FF4E9DF9-0CB3-412F-8831-CECC34FF4E59}"/>
              </a:ext>
            </a:extLst>
          </p:cNvPr>
          <p:cNvGrpSpPr/>
          <p:nvPr/>
        </p:nvGrpSpPr>
        <p:grpSpPr>
          <a:xfrm>
            <a:off x="1579827" y="5151821"/>
            <a:ext cx="5076474" cy="1080120"/>
            <a:chOff x="1318666" y="4733776"/>
            <a:chExt cx="5076474" cy="1080120"/>
          </a:xfrm>
        </p:grpSpPr>
        <p:pic>
          <p:nvPicPr>
            <p:cNvPr id="5" name="Picture 4" descr="Z:\Semester One\First Year\09-10 Archive\Lab Class 3\BigHSmallH.bmp">
              <a:extLst>
                <a:ext uri="{FF2B5EF4-FFF2-40B4-BE49-F238E27FC236}">
                  <a16:creationId xmlns:a16="http://schemas.microsoft.com/office/drawing/2014/main" id="{E9B93702-BCC8-481F-9F49-02CD704BC40F}"/>
                </a:ext>
              </a:extLst>
            </p:cNvPr>
            <p:cNvPicPr>
              <a:picLocks noChangeAspect="1" noChangeArrowheads="1"/>
            </p:cNvPicPr>
            <p:nvPr/>
          </p:nvPicPr>
          <p:blipFill>
            <a:blip r:embed="rId2" cstate="print"/>
            <a:srcRect/>
            <a:stretch>
              <a:fillRect/>
            </a:stretch>
          </p:blipFill>
          <p:spPr bwMode="auto">
            <a:xfrm>
              <a:off x="2650784" y="4733776"/>
              <a:ext cx="1080120" cy="1080120"/>
            </a:xfrm>
            <a:prstGeom prst="rect">
              <a:avLst/>
            </a:prstGeom>
            <a:noFill/>
          </p:spPr>
        </p:pic>
        <p:pic>
          <p:nvPicPr>
            <p:cNvPr id="6" name="Picture 5" descr="Z:\Semester One\First Year\09-10 Archive\Lab Class 3\BigHSmallS.bmp">
              <a:extLst>
                <a:ext uri="{FF2B5EF4-FFF2-40B4-BE49-F238E27FC236}">
                  <a16:creationId xmlns:a16="http://schemas.microsoft.com/office/drawing/2014/main" id="{F277DD17-D83F-48EF-AAA0-4B32CF90E8C5}"/>
                </a:ext>
              </a:extLst>
            </p:cNvPr>
            <p:cNvPicPr>
              <a:picLocks noChangeAspect="1" noChangeArrowheads="1"/>
            </p:cNvPicPr>
            <p:nvPr/>
          </p:nvPicPr>
          <p:blipFill>
            <a:blip r:embed="rId3" cstate="print"/>
            <a:srcRect/>
            <a:stretch>
              <a:fillRect/>
            </a:stretch>
          </p:blipFill>
          <p:spPr bwMode="auto">
            <a:xfrm>
              <a:off x="1318666" y="4733776"/>
              <a:ext cx="1080000" cy="1080000"/>
            </a:xfrm>
            <a:prstGeom prst="rect">
              <a:avLst/>
            </a:prstGeom>
            <a:noFill/>
          </p:spPr>
        </p:pic>
        <p:pic>
          <p:nvPicPr>
            <p:cNvPr id="7" name="Picture 6" descr="Z:\Semester One\First Year\09-10 Archive\Lab Class 3\BigSSmallH.bmp">
              <a:extLst>
                <a:ext uri="{FF2B5EF4-FFF2-40B4-BE49-F238E27FC236}">
                  <a16:creationId xmlns:a16="http://schemas.microsoft.com/office/drawing/2014/main" id="{485DB72F-8BA2-4AA6-802D-5B5F7F450634}"/>
                </a:ext>
              </a:extLst>
            </p:cNvPr>
            <p:cNvPicPr>
              <a:picLocks noChangeAspect="1" noChangeArrowheads="1"/>
            </p:cNvPicPr>
            <p:nvPr/>
          </p:nvPicPr>
          <p:blipFill>
            <a:blip r:embed="rId4" cstate="print"/>
            <a:srcRect/>
            <a:stretch>
              <a:fillRect/>
            </a:stretch>
          </p:blipFill>
          <p:spPr bwMode="auto">
            <a:xfrm>
              <a:off x="3983022" y="4733776"/>
              <a:ext cx="1080000" cy="1080000"/>
            </a:xfrm>
            <a:prstGeom prst="rect">
              <a:avLst/>
            </a:prstGeom>
            <a:noFill/>
          </p:spPr>
        </p:pic>
        <p:pic>
          <p:nvPicPr>
            <p:cNvPr id="8" name="Picture 7" descr="Z:\Semester One\First Year\09-10 Archive\Lab Class 3\BigSSmallS.bmp">
              <a:extLst>
                <a:ext uri="{FF2B5EF4-FFF2-40B4-BE49-F238E27FC236}">
                  <a16:creationId xmlns:a16="http://schemas.microsoft.com/office/drawing/2014/main" id="{DCA9C714-C5A8-4F2F-8FE3-2687480327EC}"/>
                </a:ext>
              </a:extLst>
            </p:cNvPr>
            <p:cNvPicPr>
              <a:picLocks noChangeAspect="1" noChangeArrowheads="1"/>
            </p:cNvPicPr>
            <p:nvPr/>
          </p:nvPicPr>
          <p:blipFill>
            <a:blip r:embed="rId5" cstate="print"/>
            <a:srcRect/>
            <a:stretch>
              <a:fillRect/>
            </a:stretch>
          </p:blipFill>
          <p:spPr bwMode="auto">
            <a:xfrm>
              <a:off x="5315140" y="4733776"/>
              <a:ext cx="1080000" cy="1080000"/>
            </a:xfrm>
            <a:prstGeom prst="rect">
              <a:avLst/>
            </a:prstGeom>
            <a:noFill/>
          </p:spPr>
        </p:pic>
      </p:grpSp>
    </p:spTree>
    <p:extLst>
      <p:ext uri="{BB962C8B-B14F-4D97-AF65-F5344CB8AC3E}">
        <p14:creationId xmlns:p14="http://schemas.microsoft.com/office/powerpoint/2010/main" val="3833115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82FF7-81F5-454D-90E6-0767A7CF36FB}"/>
              </a:ext>
            </a:extLst>
          </p:cNvPr>
          <p:cNvSpPr>
            <a:spLocks noGrp="1"/>
          </p:cNvSpPr>
          <p:nvPr>
            <p:ph type="title"/>
          </p:nvPr>
        </p:nvSpPr>
        <p:spPr>
          <a:xfrm>
            <a:off x="581192" y="28210"/>
            <a:ext cx="11029616" cy="1188720"/>
          </a:xfrm>
        </p:spPr>
        <p:txBody>
          <a:bodyPr/>
          <a:lstStyle/>
          <a:p>
            <a:r>
              <a:rPr lang="en-US" dirty="0"/>
              <a:t>Test yourself (Guidelines)</a:t>
            </a:r>
          </a:p>
        </p:txBody>
      </p:sp>
      <p:sp>
        <p:nvSpPr>
          <p:cNvPr id="3" name="Content Placeholder 2">
            <a:extLst>
              <a:ext uri="{FF2B5EF4-FFF2-40B4-BE49-F238E27FC236}">
                <a16:creationId xmlns:a16="http://schemas.microsoft.com/office/drawing/2014/main" id="{C151A351-8A87-49A6-A87D-320DF5F7636E}"/>
              </a:ext>
            </a:extLst>
          </p:cNvPr>
          <p:cNvSpPr>
            <a:spLocks noGrp="1"/>
          </p:cNvSpPr>
          <p:nvPr>
            <p:ph idx="1"/>
          </p:nvPr>
        </p:nvSpPr>
        <p:spPr>
          <a:xfrm>
            <a:off x="1297980" y="1275018"/>
            <a:ext cx="8568504" cy="2069922"/>
          </a:xfrm>
        </p:spPr>
        <p:txBody>
          <a:bodyPr>
            <a:normAutofit lnSpcReduction="10000"/>
          </a:bodyPr>
          <a:lstStyle/>
          <a:p>
            <a:pPr marL="0" indent="0">
              <a:buNone/>
            </a:pPr>
            <a:r>
              <a:rPr lang="en-US" u="sng" dirty="0"/>
              <a:t>Before you start designing the experiment</a:t>
            </a:r>
            <a:r>
              <a:rPr lang="en-US" dirty="0"/>
              <a:t>, </a:t>
            </a:r>
          </a:p>
          <a:p>
            <a:pPr marL="342900" indent="-342900">
              <a:buFont typeface="+mj-lt"/>
              <a:buAutoNum type="arabicPeriod"/>
            </a:pPr>
            <a:r>
              <a:rPr lang="en-US" dirty="0"/>
              <a:t>Please make sure that the zipped folder “</a:t>
            </a:r>
            <a:r>
              <a:rPr lang="en-US" b="1" dirty="0">
                <a:highlight>
                  <a:srgbClr val="FFFF00"/>
                </a:highlight>
              </a:rPr>
              <a:t>Navon additional practice</a:t>
            </a:r>
            <a:r>
              <a:rPr lang="en-US" dirty="0"/>
              <a:t>” that you downloaded contain 4 images (</a:t>
            </a:r>
            <a:r>
              <a:rPr lang="en-US" dirty="0" err="1"/>
              <a:t>BigHsmallH</a:t>
            </a:r>
            <a:r>
              <a:rPr lang="en-US" dirty="0"/>
              <a:t>, </a:t>
            </a:r>
            <a:r>
              <a:rPr lang="en-US" dirty="0" err="1"/>
              <a:t>bigHsmallS</a:t>
            </a:r>
            <a:r>
              <a:rPr lang="en-US" dirty="0"/>
              <a:t>, </a:t>
            </a:r>
            <a:r>
              <a:rPr lang="en-US" dirty="0" err="1"/>
              <a:t>bigSsmallH</a:t>
            </a:r>
            <a:r>
              <a:rPr lang="en-US" dirty="0"/>
              <a:t>, </a:t>
            </a:r>
            <a:r>
              <a:rPr lang="en-US" dirty="0" err="1"/>
              <a:t>bigSsmallS</a:t>
            </a:r>
            <a:r>
              <a:rPr lang="en-US" dirty="0"/>
              <a:t>, mask), an excel file (</a:t>
            </a:r>
            <a:r>
              <a:rPr lang="en-US" dirty="0" err="1"/>
              <a:t>trialTypes</a:t>
            </a:r>
            <a:r>
              <a:rPr lang="en-US" dirty="0"/>
              <a:t>), a reference </a:t>
            </a:r>
            <a:r>
              <a:rPr lang="en-US" dirty="0" err="1"/>
              <a:t>psychopy</a:t>
            </a:r>
            <a:r>
              <a:rPr lang="en-US" dirty="0"/>
              <a:t> program (Navon2). </a:t>
            </a:r>
          </a:p>
          <a:p>
            <a:pPr marL="342900" indent="-342900">
              <a:buFont typeface="+mj-lt"/>
              <a:buAutoNum type="arabicPeriod"/>
            </a:pPr>
            <a:r>
              <a:rPr lang="en-US" dirty="0"/>
              <a:t>Make sure that the folder is </a:t>
            </a:r>
            <a:r>
              <a:rPr lang="en-US" b="1" dirty="0"/>
              <a:t>UNZIPPED </a:t>
            </a:r>
            <a:r>
              <a:rPr lang="en-US" dirty="0"/>
              <a:t>and placed in desktop. </a:t>
            </a:r>
          </a:p>
          <a:p>
            <a:pPr marL="342900" indent="-342900">
              <a:buFont typeface="+mj-lt"/>
              <a:buAutoNum type="arabicPeriod"/>
            </a:pPr>
            <a:r>
              <a:rPr lang="en-US" dirty="0"/>
              <a:t>Open </a:t>
            </a:r>
            <a:r>
              <a:rPr lang="en-US" dirty="0" err="1"/>
              <a:t>psychopy</a:t>
            </a:r>
            <a:r>
              <a:rPr lang="en-US" dirty="0"/>
              <a:t> and save it in the same folder “Navon stimuli”. </a:t>
            </a:r>
          </a:p>
        </p:txBody>
      </p:sp>
      <p:pic>
        <p:nvPicPr>
          <p:cNvPr id="4" name="Picture 3">
            <a:extLst>
              <a:ext uri="{FF2B5EF4-FFF2-40B4-BE49-F238E27FC236}">
                <a16:creationId xmlns:a16="http://schemas.microsoft.com/office/drawing/2014/main" id="{082A04DF-B89C-4698-909B-75DB4C2D1929}"/>
              </a:ext>
            </a:extLst>
          </p:cNvPr>
          <p:cNvPicPr>
            <a:picLocks noChangeAspect="1"/>
          </p:cNvPicPr>
          <p:nvPr/>
        </p:nvPicPr>
        <p:blipFill rotWithShape="1">
          <a:blip r:embed="rId2"/>
          <a:srcRect r="51020" b="51090"/>
          <a:stretch/>
        </p:blipFill>
        <p:spPr>
          <a:xfrm>
            <a:off x="2873828" y="3354271"/>
            <a:ext cx="5971592" cy="3354271"/>
          </a:xfrm>
          <a:prstGeom prst="rect">
            <a:avLst/>
          </a:prstGeom>
        </p:spPr>
      </p:pic>
    </p:spTree>
    <p:extLst>
      <p:ext uri="{BB962C8B-B14F-4D97-AF65-F5344CB8AC3E}">
        <p14:creationId xmlns:p14="http://schemas.microsoft.com/office/powerpoint/2010/main" val="1327729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9">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3">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B5137CB-3519-4D98-8192-B10736638C20}"/>
              </a:ext>
            </a:extLst>
          </p:cNvPr>
          <p:cNvSpPr>
            <a:spLocks noGrp="1"/>
          </p:cNvSpPr>
          <p:nvPr>
            <p:ph type="title"/>
          </p:nvPr>
        </p:nvSpPr>
        <p:spPr>
          <a:xfrm>
            <a:off x="601255" y="702155"/>
            <a:ext cx="3409783" cy="1300365"/>
          </a:xfrm>
        </p:spPr>
        <p:txBody>
          <a:bodyPr>
            <a:normAutofit/>
          </a:bodyPr>
          <a:lstStyle/>
          <a:p>
            <a:r>
              <a:rPr lang="en-US" dirty="0" err="1">
                <a:solidFill>
                  <a:srgbClr val="FFFFFF"/>
                </a:solidFill>
              </a:rPr>
              <a:t>psychopy</a:t>
            </a:r>
            <a:r>
              <a:rPr lang="en-US" dirty="0">
                <a:solidFill>
                  <a:srgbClr val="FFFFFF"/>
                </a:solidFill>
              </a:rPr>
              <a:t> design</a:t>
            </a:r>
          </a:p>
        </p:txBody>
      </p:sp>
      <p:sp>
        <p:nvSpPr>
          <p:cNvPr id="3" name="Content Placeholder 2">
            <a:extLst>
              <a:ext uri="{FF2B5EF4-FFF2-40B4-BE49-F238E27FC236}">
                <a16:creationId xmlns:a16="http://schemas.microsoft.com/office/drawing/2014/main" id="{A27FC7C1-BE42-4768-9E3B-1D296C89863A}"/>
              </a:ext>
            </a:extLst>
          </p:cNvPr>
          <p:cNvSpPr>
            <a:spLocks noGrp="1"/>
          </p:cNvSpPr>
          <p:nvPr>
            <p:ph idx="1"/>
          </p:nvPr>
        </p:nvSpPr>
        <p:spPr>
          <a:xfrm>
            <a:off x="601255" y="2177142"/>
            <a:ext cx="3409782" cy="3823607"/>
          </a:xfrm>
        </p:spPr>
        <p:txBody>
          <a:bodyPr>
            <a:normAutofit/>
          </a:bodyPr>
          <a:lstStyle/>
          <a:p>
            <a:r>
              <a:rPr lang="en-US" dirty="0">
                <a:solidFill>
                  <a:srgbClr val="FFFFFF"/>
                </a:solidFill>
              </a:rPr>
              <a:t>The general outline should look like this:</a:t>
            </a:r>
          </a:p>
          <a:p>
            <a:pPr lvl="1"/>
            <a:r>
              <a:rPr lang="en-US" dirty="0">
                <a:solidFill>
                  <a:srgbClr val="FFFFFF"/>
                </a:solidFill>
              </a:rPr>
              <a:t>For instruction (</a:t>
            </a:r>
            <a:r>
              <a:rPr lang="en-US" dirty="0" err="1">
                <a:solidFill>
                  <a:srgbClr val="FFFFFF"/>
                </a:solidFill>
              </a:rPr>
              <a:t>instrMain</a:t>
            </a:r>
            <a:r>
              <a:rPr lang="en-US" dirty="0">
                <a:solidFill>
                  <a:srgbClr val="FFFFFF"/>
                </a:solidFill>
              </a:rPr>
              <a:t>) and thank you message (thanks) tabs, you need text and keyboard components.</a:t>
            </a:r>
          </a:p>
          <a:p>
            <a:pPr lvl="1"/>
            <a:r>
              <a:rPr lang="en-US" dirty="0">
                <a:solidFill>
                  <a:srgbClr val="FFFFFF"/>
                </a:solidFill>
              </a:rPr>
              <a:t>For trial tab, you need text, image and keyboard components.</a:t>
            </a:r>
          </a:p>
          <a:p>
            <a:endParaRPr lang="en-US" dirty="0">
              <a:solidFill>
                <a:srgbClr val="FFFFFF"/>
              </a:solidFill>
            </a:endParaRPr>
          </a:p>
        </p:txBody>
      </p:sp>
      <p:pic>
        <p:nvPicPr>
          <p:cNvPr id="8" name="Picture 7">
            <a:extLst>
              <a:ext uri="{FF2B5EF4-FFF2-40B4-BE49-F238E27FC236}">
                <a16:creationId xmlns:a16="http://schemas.microsoft.com/office/drawing/2014/main" id="{544F1D38-0D3A-4954-BEC5-41E64816FA40}"/>
              </a:ext>
            </a:extLst>
          </p:cNvPr>
          <p:cNvPicPr>
            <a:picLocks noChangeAspect="1"/>
          </p:cNvPicPr>
          <p:nvPr/>
        </p:nvPicPr>
        <p:blipFill rotWithShape="1">
          <a:blip r:embed="rId2"/>
          <a:srcRect l="17959" t="13424" r="38648" b="30822"/>
          <a:stretch/>
        </p:blipFill>
        <p:spPr>
          <a:xfrm>
            <a:off x="4366727" y="723926"/>
            <a:ext cx="5290457" cy="3823607"/>
          </a:xfrm>
          <a:prstGeom prst="rect">
            <a:avLst/>
          </a:prstGeom>
        </p:spPr>
      </p:pic>
      <p:pic>
        <p:nvPicPr>
          <p:cNvPr id="9" name="Picture 8">
            <a:extLst>
              <a:ext uri="{FF2B5EF4-FFF2-40B4-BE49-F238E27FC236}">
                <a16:creationId xmlns:a16="http://schemas.microsoft.com/office/drawing/2014/main" id="{794642A7-10A0-4A41-B53A-5D9FA769CA9E}"/>
              </a:ext>
            </a:extLst>
          </p:cNvPr>
          <p:cNvPicPr>
            <a:picLocks noChangeAspect="1"/>
          </p:cNvPicPr>
          <p:nvPr/>
        </p:nvPicPr>
        <p:blipFill rotWithShape="1">
          <a:blip r:embed="rId3"/>
          <a:srcRect l="17883" t="13424" r="38724" b="31422"/>
          <a:stretch/>
        </p:blipFill>
        <p:spPr>
          <a:xfrm>
            <a:off x="6624734" y="2828031"/>
            <a:ext cx="5290458" cy="3782461"/>
          </a:xfrm>
          <a:prstGeom prst="rect">
            <a:avLst/>
          </a:prstGeom>
        </p:spPr>
      </p:pic>
    </p:spTree>
    <p:extLst>
      <p:ext uri="{BB962C8B-B14F-4D97-AF65-F5344CB8AC3E}">
        <p14:creationId xmlns:p14="http://schemas.microsoft.com/office/powerpoint/2010/main" val="288183451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80F7F-52A0-46CF-811A-7E68FD190A00}"/>
              </a:ext>
            </a:extLst>
          </p:cNvPr>
          <p:cNvSpPr>
            <a:spLocks noGrp="1"/>
          </p:cNvSpPr>
          <p:nvPr>
            <p:ph type="title"/>
          </p:nvPr>
        </p:nvSpPr>
        <p:spPr/>
        <p:txBody>
          <a:bodyPr/>
          <a:lstStyle/>
          <a:p>
            <a:r>
              <a:rPr lang="en-US" dirty="0"/>
              <a:t>1</a:t>
            </a:r>
            <a:r>
              <a:rPr lang="en-US" baseline="30000" dirty="0"/>
              <a:t>st</a:t>
            </a:r>
            <a:r>
              <a:rPr lang="en-US" dirty="0"/>
              <a:t> step: experiment setting</a:t>
            </a:r>
          </a:p>
        </p:txBody>
      </p:sp>
      <p:sp>
        <p:nvSpPr>
          <p:cNvPr id="3" name="Content Placeholder 2">
            <a:extLst>
              <a:ext uri="{FF2B5EF4-FFF2-40B4-BE49-F238E27FC236}">
                <a16:creationId xmlns:a16="http://schemas.microsoft.com/office/drawing/2014/main" id="{9982FDC1-6A32-40F1-9BBA-055B4A111B3C}"/>
              </a:ext>
            </a:extLst>
          </p:cNvPr>
          <p:cNvSpPr>
            <a:spLocks noGrp="1"/>
          </p:cNvSpPr>
          <p:nvPr>
            <p:ph idx="1"/>
          </p:nvPr>
        </p:nvSpPr>
        <p:spPr>
          <a:xfrm>
            <a:off x="581192" y="2845277"/>
            <a:ext cx="11029615" cy="3634486"/>
          </a:xfrm>
        </p:spPr>
        <p:txBody>
          <a:bodyPr/>
          <a:lstStyle/>
          <a:p>
            <a:r>
              <a:rPr lang="en-US" dirty="0"/>
              <a:t>On the toolbar, select the Experiment Setting (the gearwheel icon).</a:t>
            </a:r>
          </a:p>
          <a:p>
            <a:r>
              <a:rPr lang="en-US" dirty="0"/>
              <a:t>What are the experiment information you need from the participants? (e.g. name, gender, age etc.)</a:t>
            </a:r>
          </a:p>
          <a:p>
            <a:r>
              <a:rPr lang="en-US" dirty="0"/>
              <a:t>Feel free to explore the experiment setting and change anything based on your preference (e.g. do you want to save the file in csv format?)</a:t>
            </a:r>
          </a:p>
          <a:p>
            <a:endParaRPr lang="en-US" dirty="0"/>
          </a:p>
        </p:txBody>
      </p:sp>
      <p:pic>
        <p:nvPicPr>
          <p:cNvPr id="5" name="Content Placeholder 3">
            <a:extLst>
              <a:ext uri="{FF2B5EF4-FFF2-40B4-BE49-F238E27FC236}">
                <a16:creationId xmlns:a16="http://schemas.microsoft.com/office/drawing/2014/main" id="{2BC729F6-F532-453E-902B-BFC598B0F155}"/>
              </a:ext>
            </a:extLst>
          </p:cNvPr>
          <p:cNvPicPr>
            <a:picLocks/>
          </p:cNvPicPr>
          <p:nvPr/>
        </p:nvPicPr>
        <p:blipFill rotWithShape="1">
          <a:blip r:embed="rId2"/>
          <a:srcRect l="-26" r="64368" b="91463"/>
          <a:stretch/>
        </p:blipFill>
        <p:spPr bwMode="auto">
          <a:xfrm>
            <a:off x="830424" y="2340864"/>
            <a:ext cx="6979298" cy="100882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6652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1DE3DD5-B377-473F-A412-6890D10156B8}"/>
              </a:ext>
            </a:extLst>
          </p:cNvPr>
          <p:cNvSpPr>
            <a:spLocks noGrp="1"/>
          </p:cNvSpPr>
          <p:nvPr>
            <p:ph type="title"/>
          </p:nvPr>
        </p:nvSpPr>
        <p:spPr>
          <a:xfrm>
            <a:off x="609906" y="702155"/>
            <a:ext cx="3568661" cy="1269713"/>
          </a:xfrm>
        </p:spPr>
        <p:txBody>
          <a:bodyPr>
            <a:normAutofit/>
          </a:bodyPr>
          <a:lstStyle/>
          <a:p>
            <a:pPr>
              <a:lnSpc>
                <a:spcPct val="90000"/>
              </a:lnSpc>
            </a:pPr>
            <a:r>
              <a:rPr lang="en-US" sz="2600"/>
              <a:t>2</a:t>
            </a:r>
            <a:r>
              <a:rPr lang="en-US" sz="2600" baseline="30000"/>
              <a:t>nd</a:t>
            </a:r>
            <a:r>
              <a:rPr lang="en-US" sz="2600"/>
              <a:t> step: instruction/thank you message</a:t>
            </a:r>
          </a:p>
        </p:txBody>
      </p:sp>
      <p:sp>
        <p:nvSpPr>
          <p:cNvPr id="11" name="Rectangle 10">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AEA5BF7-961C-464E-8E34-FCC1DC7A8BBE}"/>
              </a:ext>
            </a:extLst>
          </p:cNvPr>
          <p:cNvSpPr>
            <a:spLocks noGrp="1"/>
          </p:cNvSpPr>
          <p:nvPr>
            <p:ph idx="1"/>
          </p:nvPr>
        </p:nvSpPr>
        <p:spPr>
          <a:xfrm>
            <a:off x="460616" y="2210235"/>
            <a:ext cx="3878118" cy="4059936"/>
          </a:xfrm>
        </p:spPr>
        <p:txBody>
          <a:bodyPr>
            <a:normAutofit/>
          </a:bodyPr>
          <a:lstStyle/>
          <a:p>
            <a:r>
              <a:rPr lang="en-US" dirty="0"/>
              <a:t>Start with inserting a new routine and rename it as “</a:t>
            </a:r>
            <a:r>
              <a:rPr lang="en-US" dirty="0" err="1"/>
              <a:t>instrMain</a:t>
            </a:r>
            <a:r>
              <a:rPr lang="en-US" dirty="0"/>
              <a:t>”.</a:t>
            </a:r>
          </a:p>
          <a:p>
            <a:r>
              <a:rPr lang="en-US" dirty="0"/>
              <a:t>You want participants to see the instruction/thank you message in text (</a:t>
            </a:r>
            <a:r>
              <a:rPr lang="en-US" dirty="0">
                <a:solidFill>
                  <a:srgbClr val="FF0000"/>
                </a:solidFill>
              </a:rPr>
              <a:t>text component</a:t>
            </a:r>
            <a:r>
              <a:rPr lang="en-US" dirty="0"/>
              <a:t>) and allow any response for them to proceed once they finish reading (</a:t>
            </a:r>
            <a:r>
              <a:rPr lang="en-US" dirty="0">
                <a:solidFill>
                  <a:srgbClr val="FF0000"/>
                </a:solidFill>
              </a:rPr>
              <a:t>keyboard component</a:t>
            </a:r>
            <a:r>
              <a:rPr lang="en-US" dirty="0"/>
              <a:t>).</a:t>
            </a:r>
          </a:p>
          <a:p>
            <a:r>
              <a:rPr lang="en-US" dirty="0"/>
              <a:t>Tip: You could copy paste the routine for “thanks”!</a:t>
            </a:r>
          </a:p>
          <a:p>
            <a:endParaRPr lang="en-US" dirty="0"/>
          </a:p>
        </p:txBody>
      </p:sp>
      <p:pic>
        <p:nvPicPr>
          <p:cNvPr id="4" name="Picture 3">
            <a:extLst>
              <a:ext uri="{FF2B5EF4-FFF2-40B4-BE49-F238E27FC236}">
                <a16:creationId xmlns:a16="http://schemas.microsoft.com/office/drawing/2014/main" id="{6525FCD0-7B9B-41F0-BD68-1F3E762FD0F7}"/>
              </a:ext>
            </a:extLst>
          </p:cNvPr>
          <p:cNvPicPr>
            <a:picLocks noChangeAspect="1"/>
          </p:cNvPicPr>
          <p:nvPr/>
        </p:nvPicPr>
        <p:blipFill rotWithShape="1">
          <a:blip r:embed="rId2"/>
          <a:srcRect l="17959" t="13424" r="38648" b="30822"/>
          <a:stretch/>
        </p:blipFill>
        <p:spPr>
          <a:xfrm>
            <a:off x="4654296" y="904847"/>
            <a:ext cx="6735272" cy="4867811"/>
          </a:xfrm>
          <a:prstGeom prst="rect">
            <a:avLst/>
          </a:prstGeom>
        </p:spPr>
      </p:pic>
    </p:spTree>
    <p:extLst>
      <p:ext uri="{BB962C8B-B14F-4D97-AF65-F5344CB8AC3E}">
        <p14:creationId xmlns:p14="http://schemas.microsoft.com/office/powerpoint/2010/main" val="2910091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EE0C4-71D6-4298-A982-1E35BFC8EC84}"/>
              </a:ext>
            </a:extLst>
          </p:cNvPr>
          <p:cNvSpPr>
            <a:spLocks noGrp="1"/>
          </p:cNvSpPr>
          <p:nvPr>
            <p:ph type="title"/>
          </p:nvPr>
        </p:nvSpPr>
        <p:spPr/>
        <p:txBody>
          <a:bodyPr/>
          <a:lstStyle/>
          <a:p>
            <a:r>
              <a:rPr lang="en-US" dirty="0"/>
              <a:t>Text</a:t>
            </a:r>
          </a:p>
        </p:txBody>
      </p:sp>
      <p:sp>
        <p:nvSpPr>
          <p:cNvPr id="3" name="Content Placeholder 2">
            <a:extLst>
              <a:ext uri="{FF2B5EF4-FFF2-40B4-BE49-F238E27FC236}">
                <a16:creationId xmlns:a16="http://schemas.microsoft.com/office/drawing/2014/main" id="{0D284173-4EFC-4A1A-8D00-B807749EF206}"/>
              </a:ext>
            </a:extLst>
          </p:cNvPr>
          <p:cNvSpPr>
            <a:spLocks noGrp="1"/>
          </p:cNvSpPr>
          <p:nvPr>
            <p:ph idx="1"/>
          </p:nvPr>
        </p:nvSpPr>
        <p:spPr>
          <a:xfrm>
            <a:off x="581192" y="2340864"/>
            <a:ext cx="11029615" cy="4009602"/>
          </a:xfrm>
        </p:spPr>
        <p:txBody>
          <a:bodyPr>
            <a:normAutofit fontScale="92500" lnSpcReduction="20000"/>
          </a:bodyPr>
          <a:lstStyle/>
          <a:p>
            <a:r>
              <a:rPr lang="en-US" sz="1600" dirty="0"/>
              <a:t>You can copy paste the following message:</a:t>
            </a:r>
          </a:p>
          <a:p>
            <a:pPr lvl="1"/>
            <a:r>
              <a:rPr lang="en-US" u="sng" dirty="0"/>
              <a:t>Instruction</a:t>
            </a:r>
            <a:r>
              <a:rPr lang="en-US" dirty="0"/>
              <a:t>: </a:t>
            </a:r>
          </a:p>
          <a:p>
            <a:pPr marL="324000" lvl="1" indent="0">
              <a:buNone/>
            </a:pPr>
            <a:r>
              <a:rPr lang="en-US" dirty="0"/>
              <a:t>Welcome to the study! </a:t>
            </a:r>
          </a:p>
          <a:p>
            <a:pPr marL="324000" lvl="1" indent="0">
              <a:buNone/>
            </a:pPr>
            <a:r>
              <a:rPr lang="en-US" dirty="0"/>
              <a:t>Remember, press;</a:t>
            </a:r>
          </a:p>
          <a:p>
            <a:pPr marL="324000" lvl="1" indent="0">
              <a:buNone/>
            </a:pPr>
            <a:r>
              <a:rPr lang="en-US" dirty="0"/>
              <a:t>- 'S' if the SMALL letters are S</a:t>
            </a:r>
          </a:p>
          <a:p>
            <a:pPr marL="324000" lvl="1" indent="0">
              <a:buNone/>
            </a:pPr>
            <a:r>
              <a:rPr lang="en-US" dirty="0"/>
              <a:t>- 'H' if the SMALL letters are H</a:t>
            </a:r>
          </a:p>
          <a:p>
            <a:pPr marL="324000" lvl="1" indent="0">
              <a:buNone/>
            </a:pPr>
            <a:r>
              <a:rPr lang="en-US" dirty="0"/>
              <a:t>Try to respond as quickly and as accurately as possible.</a:t>
            </a:r>
          </a:p>
          <a:p>
            <a:pPr marL="324000" lvl="1" indent="0">
              <a:buNone/>
            </a:pPr>
            <a:r>
              <a:rPr lang="en-US" dirty="0"/>
              <a:t>When you are ready to proceed press any key.</a:t>
            </a:r>
          </a:p>
          <a:p>
            <a:pPr lvl="1">
              <a:buClr>
                <a:srgbClr val="71B9E4"/>
              </a:buClr>
            </a:pPr>
            <a:r>
              <a:rPr lang="en-US" u="sng" dirty="0"/>
              <a:t>Thank you message</a:t>
            </a:r>
            <a:r>
              <a:rPr lang="en-US" dirty="0">
                <a:solidFill>
                  <a:prstClr val="black">
                    <a:lumMod val="75000"/>
                    <a:lumOff val="25000"/>
                  </a:prstClr>
                </a:solidFill>
              </a:rPr>
              <a:t>: </a:t>
            </a:r>
          </a:p>
          <a:p>
            <a:pPr marL="324000" lvl="1" indent="0">
              <a:buNone/>
            </a:pPr>
            <a:r>
              <a:rPr lang="en-US" dirty="0"/>
              <a:t>Thank you for your participation. Your responses have been recorded. </a:t>
            </a:r>
          </a:p>
          <a:p>
            <a:pPr marL="324000" lvl="1" indent="0">
              <a:buNone/>
            </a:pPr>
            <a:r>
              <a:rPr lang="en-US" dirty="0"/>
              <a:t>Press any key to exit the experiment.</a:t>
            </a:r>
          </a:p>
          <a:p>
            <a:r>
              <a:rPr lang="en-US" sz="1600" dirty="0"/>
              <a:t>You want the participants to read the message as long as they need. So, do we need to set a time limit for these two components?</a:t>
            </a:r>
          </a:p>
          <a:p>
            <a:r>
              <a:rPr lang="en-US" sz="1600" dirty="0"/>
              <a:t>Please adjust the letter height/font/color based on your computer setting. We recommend </a:t>
            </a:r>
            <a:r>
              <a:rPr lang="en-US" sz="1600" b="1" dirty="0"/>
              <a:t>0.05</a:t>
            </a:r>
            <a:r>
              <a:rPr lang="en-US" sz="1600" dirty="0"/>
              <a:t> for the letter height.</a:t>
            </a:r>
          </a:p>
          <a:p>
            <a:endParaRPr lang="en-US" sz="1600" dirty="0"/>
          </a:p>
        </p:txBody>
      </p:sp>
    </p:spTree>
    <p:extLst>
      <p:ext uri="{BB962C8B-B14F-4D97-AF65-F5344CB8AC3E}">
        <p14:creationId xmlns:p14="http://schemas.microsoft.com/office/powerpoint/2010/main" val="2739541982"/>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56C3F92-CC28-42D8-BF09-0770755510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A6D3478-2986-4664-940C-67E0CAA21E04}">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B116C154-5A0F-4CDC-8C15-D2E2158464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{04E19D83-EE7D-464A-9A56-6F69CCE6D02D}tf56535239_win32</Template>
  <TotalTime>367</TotalTime>
  <Words>1200</Words>
  <Application>Microsoft Office PowerPoint</Application>
  <PresentationFormat>Widescreen</PresentationFormat>
  <Paragraphs>82</Paragraphs>
  <Slides>17</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Muli</vt:lpstr>
      <vt:lpstr>Arial</vt:lpstr>
      <vt:lpstr>Calibri</vt:lpstr>
      <vt:lpstr>Franklin Gothic Book</vt:lpstr>
      <vt:lpstr>Franklin Gothic Demi</vt:lpstr>
      <vt:lpstr>Wingdings 2</vt:lpstr>
      <vt:lpstr>DividendVTI</vt:lpstr>
      <vt:lpstr>Navon Task</vt:lpstr>
      <vt:lpstr>Content</vt:lpstr>
      <vt:lpstr>INTRODUCTION </vt:lpstr>
      <vt:lpstr>Experimental design</vt:lpstr>
      <vt:lpstr>Test yourself (Guidelines)</vt:lpstr>
      <vt:lpstr>psychopy design</vt:lpstr>
      <vt:lpstr>1st step: experiment setting</vt:lpstr>
      <vt:lpstr>2nd step: instruction/thank you message</vt:lpstr>
      <vt:lpstr>Text</vt:lpstr>
      <vt:lpstr>keyboard</vt:lpstr>
      <vt:lpstr>3rd step: Trial</vt:lpstr>
      <vt:lpstr>Text </vt:lpstr>
      <vt:lpstr>Image</vt:lpstr>
      <vt:lpstr>keyboard</vt:lpstr>
      <vt:lpstr>4th step: the loop</vt:lpstr>
      <vt:lpstr>Last step: ready to be published!</vt:lpstr>
      <vt:lpstr>Well done!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Navon Task</dc:title>
  <dc:creator>Chong Kai Hao</dc:creator>
  <cp:lastModifiedBy>Chong Kai Hao</cp:lastModifiedBy>
  <cp:revision>18</cp:revision>
  <dcterms:created xsi:type="dcterms:W3CDTF">2021-08-11T04:56:33Z</dcterms:created>
  <dcterms:modified xsi:type="dcterms:W3CDTF">2021-08-13T03:05:01Z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